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4" r:id="rId2"/>
    <p:sldId id="259" r:id="rId3"/>
    <p:sldId id="258" r:id="rId4"/>
    <p:sldId id="260" r:id="rId5"/>
    <p:sldId id="278" r:id="rId6"/>
    <p:sldId id="261" r:id="rId7"/>
    <p:sldId id="341" r:id="rId8"/>
    <p:sldId id="262" r:id="rId9"/>
    <p:sldId id="356" r:id="rId10"/>
    <p:sldId id="357" r:id="rId11"/>
    <p:sldId id="355" r:id="rId12"/>
    <p:sldId id="279" r:id="rId13"/>
    <p:sldId id="335" r:id="rId14"/>
    <p:sldId id="283" r:id="rId15"/>
    <p:sldId id="318" r:id="rId16"/>
    <p:sldId id="320" r:id="rId17"/>
    <p:sldId id="281" r:id="rId18"/>
    <p:sldId id="321" r:id="rId19"/>
    <p:sldId id="322" r:id="rId20"/>
    <p:sldId id="323" r:id="rId21"/>
    <p:sldId id="324" r:id="rId22"/>
    <p:sldId id="326" r:id="rId23"/>
    <p:sldId id="325" r:id="rId24"/>
    <p:sldId id="327" r:id="rId25"/>
    <p:sldId id="329" r:id="rId26"/>
    <p:sldId id="331" r:id="rId27"/>
    <p:sldId id="332" r:id="rId28"/>
    <p:sldId id="285" r:id="rId29"/>
    <p:sldId id="334" r:id="rId30"/>
    <p:sldId id="287" r:id="rId31"/>
    <p:sldId id="263" r:id="rId32"/>
    <p:sldId id="288" r:id="rId33"/>
    <p:sldId id="289" r:id="rId34"/>
    <p:sldId id="290" r:id="rId35"/>
    <p:sldId id="291" r:id="rId36"/>
    <p:sldId id="293" r:id="rId37"/>
    <p:sldId id="292" r:id="rId38"/>
    <p:sldId id="294" r:id="rId39"/>
    <p:sldId id="295" r:id="rId40"/>
    <p:sldId id="296" r:id="rId41"/>
    <p:sldId id="297" r:id="rId42"/>
    <p:sldId id="264" r:id="rId43"/>
    <p:sldId id="298" r:id="rId44"/>
    <p:sldId id="302" r:id="rId45"/>
    <p:sldId id="300" r:id="rId46"/>
    <p:sldId id="301" r:id="rId47"/>
    <p:sldId id="304" r:id="rId48"/>
    <p:sldId id="265" r:id="rId49"/>
    <p:sldId id="305" r:id="rId50"/>
    <p:sldId id="306" r:id="rId51"/>
    <p:sldId id="307" r:id="rId52"/>
    <p:sldId id="308" r:id="rId53"/>
    <p:sldId id="266" r:id="rId54"/>
    <p:sldId id="267" r:id="rId55"/>
    <p:sldId id="309" r:id="rId56"/>
    <p:sldId id="310" r:id="rId57"/>
    <p:sldId id="311" r:id="rId58"/>
    <p:sldId id="312" r:id="rId59"/>
    <p:sldId id="268" r:id="rId60"/>
    <p:sldId id="269" r:id="rId61"/>
    <p:sldId id="275" r:id="rId62"/>
    <p:sldId id="337" r:id="rId63"/>
    <p:sldId id="270" r:id="rId64"/>
    <p:sldId id="313" r:id="rId65"/>
    <p:sldId id="358" r:id="rId66"/>
    <p:sldId id="349" r:id="rId67"/>
    <p:sldId id="350" r:id="rId68"/>
    <p:sldId id="351" r:id="rId69"/>
    <p:sldId id="354" r:id="rId70"/>
    <p:sldId id="352" r:id="rId71"/>
    <p:sldId id="272" r:id="rId72"/>
    <p:sldId id="33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6" d="100"/>
          <a:sy n="66" d="100"/>
        </p:scale>
        <p:origin x="972" y="78"/>
      </p:cViewPr>
      <p:guideLst>
        <p:guide orient="horz" pos="2160"/>
        <p:guide pos="3840"/>
      </p:guideLst>
    </p:cSldViewPr>
  </p:slideViewPr>
  <p:notesTextViewPr>
    <p:cViewPr>
      <p:scale>
        <a:sx n="1" d="1"/>
        <a:sy n="1" d="1"/>
      </p:scale>
      <p:origin x="0" y="0"/>
    </p:cViewPr>
  </p:notesTextViewPr>
  <p:sorterViewPr>
    <p:cViewPr>
      <p:scale>
        <a:sx n="34" d="100"/>
        <a:sy n="34" d="100"/>
      </p:scale>
      <p:origin x="0" y="7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7:57.19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5:50.830"/>
    </inkml:context>
    <inkml:brush xml:id="br0">
      <inkml:brushProperty name="width" value="0.05" units="cm"/>
      <inkml:brushProperty name="height" value="0.05" units="cm"/>
      <inkml:brushProperty name="color" value="#E71224"/>
    </inkml:brush>
  </inkml:definitions>
  <inkml:trace contextRef="#ctx0" brushRef="#br0">29 1 24575,'-4'0'0,"-8"0"0,-1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7:59.75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8:04.940"/>
    </inkml:context>
    <inkml:brush xml:id="br0">
      <inkml:brushProperty name="width" value="0.05" units="cm"/>
      <inkml:brushProperty name="height" value="0.05" units="cm"/>
      <inkml:brushProperty name="color" value="#E71224"/>
    </inkml:brush>
  </inkml:definitions>
  <inkml:trace contextRef="#ctx0" brushRef="#br0">1 5 24575,'0'-4'0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8:08.16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3:05.972"/>
    </inkml:context>
    <inkml:brush xml:id="br0">
      <inkml:brushProperty name="width" value="0.05" units="cm"/>
      <inkml:brushProperty name="height" value="0.05" units="cm"/>
      <inkml:brushProperty name="color" value="#E71224"/>
    </inkml:brush>
  </inkml:definitions>
  <inkml:trace contextRef="#ctx0" brushRef="#br0">1301 249 24575,'0'-1'0,"0"0"0,-1 0 0,1 0 0,-1 0 0,1 0 0,0 0 0,-1 0 0,1 0 0,-1 0 0,0 0 0,1 0 0,-1 1 0,0-1 0,0 0 0,1 0 0,-1 1 0,0-1 0,0 0 0,0 1 0,0-1 0,-2 0 0,-25-11 0,21 10 0,-31-11 0,-1 2 0,0 1 0,-1 3 0,0 1 0,0 1 0,-74 3 0,-361 4 0,465-1 0,1 0 0,-1 0 0,1 1 0,-1 0 0,1 0 0,0 1 0,0 1 0,0 0 0,0 0 0,0 0 0,-9 8 0,-9 7 0,-48 45 0,62-52 0,2-1 0,1 0 0,0 0 0,1 1 0,1 0 0,0 1 0,0 0 0,1 0 0,-6 18 0,-3 14 0,-13 57 0,17-56 0,-18 109 0,24-130 0,1 1 0,2-1 0,-2 31 0,6 80 0,1-52 0,-1-71 0,0-1 0,0 1 0,2-1 0,-1 0 0,1 1 0,7 14 0,35 68 0,-17-38 0,-20-43 0,1-1 0,0 0 0,0-1 0,1 0 0,1 0 0,21 17 0,-13-11 0,22 26 0,-38-40 0,7 9 0,1 0 0,0 0 0,1-1 0,0 0 0,28 19 0,38 27 0,-52-38 0,39 25 0,-37-29 0,68 35 0,-84-46 0,0 0 0,0-2 0,0 1 0,0-1 0,1-1 0,20 1 0,149-4 0,45 1 0,-132 13 0,-61-7 0,46 3 0,-79-9 0,34 1 0,58-6 0,-83 4 0,0-1 0,0 0 0,0 0 0,0-1 0,0 0 0,-1-1 0,0 0 0,0-1 0,0 0 0,13-9 0,-19 11 0,1-1 0,-1 0 0,0 1 0,0-2 0,0 1 0,0 0 0,-1 0 0,1-1 0,-1 1 0,-1-1 0,1 0 0,0 0 0,-1 0 0,0 0 0,1-9 0,-1-7 0,0-1 0,-4-30 0,2 24 0,-9-126 0,5 122 0,0 0 0,-18-55 0,4 20 0,12 39 0,-13-34 0,-65-165 0,78 203 0,1 0 0,0-1 0,-2-37 0,5 32 0,-14-52 0,14 71 0,-2 1 0,0 0 0,0 1 0,0-1 0,-1 1 0,-12-14 0,9 12 0,1 1 0,1-2 0,-11-20 0,16 27 0,0-1 0,-1 0 0,1 1 0,-1-1 0,-1 1 0,1 0 0,-1 0 0,0 0 0,0 1 0,0-1 0,-1 1 0,0 0 0,1 0 0,-2 0 0,-5-3 0,7 5 0,-2 0 0,1-1 0,0 0 0,-1 0 0,1 0 0,0 0 0,1-1 0,-1 0 0,1 0 0,0 0 0,0 0 0,0-1 0,0 0 0,-3-6 0,-28-44 0,25 41 0,1 0 0,0-1 0,-8-19 0,15 29 0,0-1 0,1 1 0,-1 0 0,1-1 0,0 1 0,1-1 0,-1 1 0,1-1 0,0 0 0,1 1 0,-1-1 0,1 1 0,0-1 0,2-5 0,17-37 0,-15 39 0,0-1 0,-1-1 0,0 1 0,3-19 0,-2-23-1365,-5 28-5461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5:36.383"/>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5:44.58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5:45.03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2:25:45.79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BE42FDE-8C82-42CB-BC3C-D6E394FC9AF8}"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91A49-ABC1-4902-BA0C-3595AD3A677A}"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BE42FDE-8C82-42CB-BC3C-D6E394FC9AF8}"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91A49-ABC1-4902-BA0C-3595AD3A67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E42FDE-8C82-42CB-BC3C-D6E394FC9AF8}"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91A49-ABC1-4902-BA0C-3595AD3A67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E42FDE-8C82-42CB-BC3C-D6E394FC9AF8}"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91A49-ABC1-4902-BA0C-3595AD3A677A}" type="slidenum">
              <a:rPr lang="en-US" smtClean="0"/>
              <a:t>‹#›</a:t>
            </a:fld>
            <a:endParaRPr lang="en-U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BE42FDE-8C82-42CB-BC3C-D6E394FC9AF8}"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91A49-ABC1-4902-BA0C-3595AD3A67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E42FDE-8C82-42CB-BC3C-D6E394FC9AF8}"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91A49-ABC1-4902-BA0C-3595AD3A677A}" type="slidenum">
              <a:rPr lang="en-US" smtClean="0"/>
              <a:t>‹#›</a:t>
            </a:fld>
            <a:endParaRPr lang="en-U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a:t>Haga clic para modificar el estilo de texto del patrón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BE42FDE-8C82-42CB-BC3C-D6E394FC9AF8}"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91A49-ABC1-4902-BA0C-3595AD3A677A}" type="slidenum">
              <a:rPr lang="en-US" smtClean="0"/>
              <a:t>‹#›</a:t>
            </a:fld>
            <a:endParaRPr lang="en-U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E42FDE-8C82-42CB-BC3C-D6E394FC9AF8}"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91A49-ABC1-4902-BA0C-3595AD3A67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42FDE-8C82-42CB-BC3C-D6E394FC9AF8}"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91A49-ABC1-4902-BA0C-3595AD3A67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BE42FDE-8C82-42CB-BC3C-D6E394FC9AF8}"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91A49-ABC1-4902-BA0C-3595AD3A67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BE42FDE-8C82-42CB-BC3C-D6E394FC9AF8}"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91A49-ABC1-4902-BA0C-3595AD3A677A}"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s-ES"/>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BE42FDE-8C82-42CB-BC3C-D6E394FC9AF8}" type="datetimeFigureOut">
              <a:rPr lang="en-US" smtClean="0"/>
              <a:t>4/14/2025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C291A49-ABC1-4902-BA0C-3595AD3A67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athsteacher.com.au/year8/ch17_stat/03_freq/freq.htm#tabl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image" Target="../media/image140.pn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30.png"/></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7.gif"/><Relationship Id="rId7" Type="http://schemas.openxmlformats.org/officeDocument/2006/relationships/image" Target="../media/image130.png"/><Relationship Id="rId12" Type="http://schemas.openxmlformats.org/officeDocument/2006/relationships/image" Target="../media/image20.pn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customXml" Target="../ink/ink10.xml"/><Relationship Id="rId5" Type="http://schemas.openxmlformats.org/officeDocument/2006/relationships/image" Target="../media/image19.png"/><Relationship Id="rId10" Type="http://schemas.openxmlformats.org/officeDocument/2006/relationships/customXml" Target="../ink/ink9.xml"/><Relationship Id="rId4" Type="http://schemas.openxmlformats.org/officeDocument/2006/relationships/customXml" Target="../ink/ink5.xml"/><Relationship Id="rId9" Type="http://schemas.openxmlformats.org/officeDocument/2006/relationships/customXml" Target="../ink/ink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f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f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age1image3817440">
            <a:extLst>
              <a:ext uri="{FF2B5EF4-FFF2-40B4-BE49-F238E27FC236}">
                <a16:creationId xmlns:a16="http://schemas.microsoft.com/office/drawing/2014/main" id="{70D04BB6-53B2-3124-8C80-9966813CD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650240"/>
            <a:ext cx="1535578" cy="1196752"/>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176D134D-1752-8030-5228-05053F0CE729}"/>
              </a:ext>
            </a:extLst>
          </p:cNvPr>
          <p:cNvSpPr txBox="1"/>
          <p:nvPr/>
        </p:nvSpPr>
        <p:spPr>
          <a:xfrm>
            <a:off x="908684" y="2315091"/>
            <a:ext cx="10566401" cy="830997"/>
          </a:xfrm>
          <a:prstGeom prst="rect">
            <a:avLst/>
          </a:prstGeom>
          <a:noFill/>
        </p:spPr>
        <p:txBody>
          <a:bodyPr wrap="square">
            <a:spAutoFit/>
          </a:bodyPr>
          <a:lstStyle/>
          <a:p>
            <a:pPr algn="ctr"/>
            <a:r>
              <a:rPr lang="en-US" sz="4800" b="1" dirty="0">
                <a:solidFill>
                  <a:srgbClr val="0070C0"/>
                </a:solidFill>
                <a:latin typeface="Mongolian Baiti" panose="03000500000000000000" pitchFamily="66" charset="0"/>
                <a:ea typeface="Gungsuh" panose="02030600000101010101" pitchFamily="18" charset="-127"/>
                <a:cs typeface="Mongolian Baiti" panose="03000500000000000000" pitchFamily="66" charset="0"/>
              </a:rPr>
              <a:t>Interpretation of Test Scores</a:t>
            </a:r>
            <a:endParaRPr lang="ar-SA" sz="4800" b="1" dirty="0">
              <a:solidFill>
                <a:srgbClr val="0070C0"/>
              </a:solidFill>
              <a:latin typeface="Mongolian Baiti" panose="03000500000000000000" pitchFamily="66" charset="0"/>
              <a:ea typeface="Gungsuh" panose="02030600000101010101" pitchFamily="18" charset="-127"/>
              <a:cs typeface="Castellar" panose="020F0502020204030204" pitchFamily="34" charset="0"/>
            </a:endParaRPr>
          </a:p>
        </p:txBody>
      </p:sp>
      <p:pic>
        <p:nvPicPr>
          <p:cNvPr id="12" name="Picture 1" descr="page1image3822368">
            <a:extLst>
              <a:ext uri="{FF2B5EF4-FFF2-40B4-BE49-F238E27FC236}">
                <a16:creationId xmlns:a16="http://schemas.microsoft.com/office/drawing/2014/main" id="{8E172DE2-E434-8970-0A3E-3F9D2A49C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0512" y="367328"/>
            <a:ext cx="1535578" cy="1196752"/>
          </a:xfrm>
          <a:prstGeom prst="rect">
            <a:avLst/>
          </a:prstGeom>
          <a:noFill/>
          <a:extLst>
            <a:ext uri="{909E8E84-426E-40DD-AFC4-6F175D3DCCD1}">
              <a14:hiddenFill xmlns:a14="http://schemas.microsoft.com/office/drawing/2010/main">
                <a:solidFill>
                  <a:srgbClr val="FFFFFF"/>
                </a:solidFill>
              </a14:hiddenFill>
            </a:ext>
          </a:extLst>
        </p:spPr>
      </p:pic>
      <p:sp>
        <p:nvSpPr>
          <p:cNvPr id="14" name="مربع نص 13">
            <a:extLst>
              <a:ext uri="{FF2B5EF4-FFF2-40B4-BE49-F238E27FC236}">
                <a16:creationId xmlns:a16="http://schemas.microsoft.com/office/drawing/2014/main" id="{E050FC3E-E3EA-9DF2-C287-FD75209EF6CE}"/>
              </a:ext>
            </a:extLst>
          </p:cNvPr>
          <p:cNvSpPr txBox="1"/>
          <p:nvPr/>
        </p:nvSpPr>
        <p:spPr>
          <a:xfrm>
            <a:off x="3143885" y="616687"/>
            <a:ext cx="6096000" cy="1569660"/>
          </a:xfrm>
          <a:prstGeom prst="rect">
            <a:avLst/>
          </a:prstGeom>
          <a:noFill/>
        </p:spPr>
        <p:txBody>
          <a:bodyPr wrap="square">
            <a:spAutoFit/>
          </a:bodyPr>
          <a:lstStyle/>
          <a:p>
            <a:pPr algn="ctr"/>
            <a:r>
              <a:rPr lang="en-US" sz="2400" b="1" dirty="0">
                <a:solidFill>
                  <a:schemeClr val="tx1">
                    <a:lumMod val="75000"/>
                    <a:lumOff val="25000"/>
                  </a:schemeClr>
                </a:solidFill>
                <a:latin typeface="Times New Roman" panose="02020603050405020304" pitchFamily="18" charset="0"/>
                <a:ea typeface="Calibri" panose="020F0502020204030204" pitchFamily="34" charset="0"/>
                <a:cs typeface="Arial" panose="020B0604020202020204" pitchFamily="34" charset="0"/>
              </a:rPr>
              <a:t>Faculty of Nursing</a:t>
            </a:r>
            <a:r>
              <a:rPr lang="en-US" sz="2400" b="1"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 </a:t>
            </a:r>
          </a:p>
          <a:p>
            <a:pPr algn="ctr"/>
            <a:r>
              <a:rPr lang="en-US" sz="2400" b="1" dirty="0">
                <a:solidFill>
                  <a:schemeClr val="tx1">
                    <a:lumMod val="75000"/>
                    <a:lumOff val="25000"/>
                  </a:schemeClr>
                </a:solidFill>
                <a:latin typeface="Times New Roman" panose="02020603050405020304" pitchFamily="18" charset="0"/>
                <a:ea typeface="Calibri" panose="020F0502020204030204" pitchFamily="34" charset="0"/>
                <a:cs typeface="Arial" panose="020B0604020202020204" pitchFamily="34" charset="0"/>
              </a:rPr>
              <a:t>Cairo University</a:t>
            </a:r>
            <a:endParaRPr lang="en-US" sz="2400" b="1" dirty="0">
              <a:solidFill>
                <a:schemeClr val="tx1">
                  <a:lumMod val="75000"/>
                  <a:lumOff val="25000"/>
                </a:schemeClr>
              </a:solidFill>
            </a:endParaRPr>
          </a:p>
          <a:p>
            <a:pPr algn="ctr"/>
            <a:r>
              <a:rPr lang="en-US" sz="2400" b="1" dirty="0">
                <a:solidFill>
                  <a:schemeClr val="tx1">
                    <a:lumMod val="75000"/>
                    <a:lumOff val="25000"/>
                  </a:schemeClr>
                </a:solidFill>
                <a:latin typeface="Times New Roman" panose="02020603050405020304" pitchFamily="18" charset="0"/>
                <a:ea typeface="Calibri" panose="020F0502020204030204" pitchFamily="34" charset="0"/>
                <a:cs typeface="Arial" panose="020B0604020202020204" pitchFamily="34" charset="0"/>
              </a:rPr>
              <a:t>2</a:t>
            </a:r>
            <a:r>
              <a:rPr lang="en-US" sz="2400" b="1" baseline="30000" dirty="0">
                <a:solidFill>
                  <a:schemeClr val="tx1">
                    <a:lumMod val="75000"/>
                    <a:lumOff val="25000"/>
                  </a:schemeClr>
                </a:solidFill>
                <a:latin typeface="Times New Roman" panose="02020603050405020304" pitchFamily="18" charset="0"/>
                <a:ea typeface="Calibri" panose="020F0502020204030204" pitchFamily="34" charset="0"/>
                <a:cs typeface="Arial" panose="020B0604020202020204" pitchFamily="34" charset="0"/>
              </a:rPr>
              <a:t>nd</a:t>
            </a:r>
            <a:r>
              <a:rPr lang="en-US" sz="2400" b="1" dirty="0">
                <a:solidFill>
                  <a:schemeClr val="tx1">
                    <a:lumMod val="75000"/>
                    <a:lumOff val="25000"/>
                  </a:schemeClr>
                </a:solidFill>
                <a:latin typeface="Times New Roman" panose="02020603050405020304" pitchFamily="18" charset="0"/>
                <a:ea typeface="Calibri" panose="020F0502020204030204" pitchFamily="34" charset="0"/>
                <a:cs typeface="Arial" panose="020B0604020202020204" pitchFamily="34" charset="0"/>
              </a:rPr>
              <a:t> Semester Doctorate Program</a:t>
            </a:r>
            <a:endParaRPr lang="en-US" sz="2400" b="1"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algn="ctr"/>
            <a:r>
              <a:rPr lang="en-US" sz="2400" dirty="0">
                <a:solidFill>
                  <a:schemeClr val="tx1">
                    <a:lumMod val="75000"/>
                    <a:lumOff val="25000"/>
                  </a:schemeClr>
                </a:solidFill>
              </a:rPr>
              <a:t>2024-2025</a:t>
            </a:r>
            <a:r>
              <a:rPr lang="en-US" sz="2400" b="1" dirty="0">
                <a:solidFill>
                  <a:schemeClr val="tx1">
                    <a:lumMod val="75000"/>
                    <a:lumOff val="25000"/>
                  </a:schemeClr>
                </a:solidFill>
              </a:rPr>
              <a:t> </a:t>
            </a:r>
          </a:p>
        </p:txBody>
      </p:sp>
      <p:sp>
        <p:nvSpPr>
          <p:cNvPr id="15" name="Rectangle 4">
            <a:extLst>
              <a:ext uri="{FF2B5EF4-FFF2-40B4-BE49-F238E27FC236}">
                <a16:creationId xmlns:a16="http://schemas.microsoft.com/office/drawing/2014/main" id="{C7C92805-71B0-D96D-1678-AFDA4850B10D}"/>
              </a:ext>
            </a:extLst>
          </p:cNvPr>
          <p:cNvSpPr/>
          <p:nvPr/>
        </p:nvSpPr>
        <p:spPr>
          <a:xfrm>
            <a:off x="7135494" y="3463550"/>
            <a:ext cx="5328592" cy="2677656"/>
          </a:xfrm>
          <a:prstGeom prst="rect">
            <a:avLst/>
          </a:prstGeom>
        </p:spPr>
        <p:txBody>
          <a:bodyPr wrap="square">
            <a:spAutoFit/>
          </a:bodyPr>
          <a:lstStyle/>
          <a:p>
            <a:pPr>
              <a:lnSpc>
                <a:spcPct val="150000"/>
              </a:lnSpc>
            </a:pPr>
            <a:r>
              <a:rPr lang="en-US" sz="2800" b="0" u="sng" dirty="0">
                <a:latin typeface="Times New Roman" panose="02020603050405020304" pitchFamily="18" charset="0"/>
                <a:cs typeface="Times New Roman" panose="02020603050405020304" pitchFamily="18" charset="0"/>
              </a:rPr>
              <a:t>Under Supervision of :</a:t>
            </a:r>
            <a:endParaRPr lang="en-US" sz="2800" b="0" dirty="0">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
            </a:pPr>
            <a:r>
              <a:rPr lang="en-US" sz="2800" b="0" dirty="0">
                <a:latin typeface="Times New Roman" panose="02020603050405020304" pitchFamily="18" charset="0"/>
                <a:cs typeface="Times New Roman" panose="02020603050405020304" pitchFamily="18" charset="0"/>
              </a:rPr>
              <a:t>Prof. Dr. Effat Mohammed</a:t>
            </a:r>
          </a:p>
          <a:p>
            <a:pPr marL="457200" indent="-457200">
              <a:lnSpc>
                <a:spcPct val="150000"/>
              </a:lnSpc>
              <a:buFont typeface="Wingdings" pitchFamily="2" charset="2"/>
              <a:buChar char="§"/>
            </a:pPr>
            <a:r>
              <a:rPr lang="en-US" sz="2800" b="0" dirty="0">
                <a:latin typeface="Times New Roman" panose="02020603050405020304" pitchFamily="18" charset="0"/>
                <a:cs typeface="Times New Roman" panose="02020603050405020304" pitchFamily="18" charset="0"/>
              </a:rPr>
              <a:t>Prof. Dr. </a:t>
            </a:r>
            <a:r>
              <a:rPr lang="en-US" sz="2800" dirty="0">
                <a:latin typeface="Times New Roman" panose="02020603050405020304" pitchFamily="18" charset="0"/>
                <a:cs typeface="Times New Roman" panose="02020603050405020304" pitchFamily="18" charset="0"/>
              </a:rPr>
              <a:t>Inas Helmy</a:t>
            </a:r>
          </a:p>
          <a:p>
            <a:pPr marL="457200" indent="-457200">
              <a:lnSpc>
                <a:spcPct val="150000"/>
              </a:lnSpc>
              <a:buFont typeface="Wingdings" pitchFamily="2" charset="2"/>
              <a:buChar char="§"/>
            </a:pPr>
            <a:r>
              <a:rPr lang="en-US" sz="2800" b="0" dirty="0">
                <a:latin typeface="Times New Roman" panose="02020603050405020304" pitchFamily="18" charset="0"/>
                <a:cs typeface="Times New Roman" panose="02020603050405020304" pitchFamily="18" charset="0"/>
              </a:rPr>
              <a:t>Prof. Dr. </a:t>
            </a:r>
            <a:r>
              <a:rPr lang="en-US" sz="2800" dirty="0">
                <a:latin typeface="Times New Roman" panose="02020603050405020304" pitchFamily="18" charset="0"/>
                <a:cs typeface="Times New Roman" panose="02020603050405020304" pitchFamily="18" charset="0"/>
              </a:rPr>
              <a:t>Heba Ahmed</a:t>
            </a:r>
            <a:endParaRPr lang="en-US" sz="2800" b="0" dirty="0">
              <a:latin typeface="Times New Roman" panose="02020603050405020304" pitchFamily="18"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7B877C61-A447-2C6F-9A20-1AEEA3F53163}"/>
              </a:ext>
            </a:extLst>
          </p:cNvPr>
          <p:cNvSpPr>
            <a:spLocks noGrp="1"/>
          </p:cNvSpPr>
          <p:nvPr>
            <p:ph sz="quarter" idx="13"/>
          </p:nvPr>
        </p:nvSpPr>
        <p:spPr>
          <a:xfrm>
            <a:off x="487680" y="3622654"/>
            <a:ext cx="5136901" cy="2874290"/>
          </a:xfrm>
        </p:spPr>
        <p:txBody>
          <a:bodyPr/>
          <a:lstStyle/>
          <a:p>
            <a:pPr marL="0" indent="0" algn="l" rtl="0">
              <a:buNone/>
            </a:pPr>
            <a:r>
              <a:rPr lang="en-GB" sz="2800" u="sng" dirty="0">
                <a:latin typeface="Times New Roman" panose="02020603050405020304" pitchFamily="18" charset="0"/>
                <a:cs typeface="Times New Roman" panose="02020603050405020304" pitchFamily="18" charset="0"/>
              </a:rPr>
              <a:t>Prepared by: </a:t>
            </a:r>
          </a:p>
          <a:p>
            <a:pPr marL="45720" indent="0" algn="l" rtl="0">
              <a:buClr>
                <a:schemeClr val="tx1"/>
              </a:buClr>
              <a:buNone/>
            </a:pPr>
            <a:r>
              <a:rPr lang="en-US" sz="2800" dirty="0">
                <a:latin typeface="Times New Roman" panose="02020603050405020304" pitchFamily="18" charset="0"/>
                <a:cs typeface="Times New Roman" panose="02020603050405020304" pitchFamily="18" charset="0"/>
              </a:rPr>
              <a:t>Sherine abd elmoneem</a:t>
            </a:r>
          </a:p>
          <a:p>
            <a:pPr marL="45720" indent="0" algn="l" rtl="0">
              <a:buClr>
                <a:schemeClr val="tx1"/>
              </a:buClr>
              <a:buNone/>
            </a:pPr>
            <a:r>
              <a:rPr lang="en-US" sz="2800" dirty="0">
                <a:latin typeface="Times New Roman" panose="02020603050405020304" pitchFamily="18" charset="0"/>
                <a:cs typeface="Times New Roman" panose="02020603050405020304" pitchFamily="18" charset="0"/>
              </a:rPr>
              <a:t>Amal  Sobhy</a:t>
            </a:r>
          </a:p>
        </p:txBody>
      </p:sp>
    </p:spTree>
    <p:extLst>
      <p:ext uri="{BB962C8B-B14F-4D97-AF65-F5344CB8AC3E}">
        <p14:creationId xmlns:p14="http://schemas.microsoft.com/office/powerpoint/2010/main" val="42307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4E031-9D9E-0D85-605E-8D893A931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15451-D6F1-6170-99DD-4DDD861B7C3F}"/>
              </a:ext>
            </a:extLst>
          </p:cNvPr>
          <p:cNvSpPr>
            <a:spLocks noGrp="1"/>
          </p:cNvSpPr>
          <p:nvPr>
            <p:ph type="title"/>
          </p:nvPr>
        </p:nvSpPr>
        <p:spPr>
          <a:xfrm>
            <a:off x="0" y="31445"/>
            <a:ext cx="12192000" cy="999069"/>
          </a:xfrm>
        </p:spPr>
        <p:txBody>
          <a:bodyPr>
            <a:normAutofit/>
          </a:bodyPr>
          <a:lstStyle/>
          <a:p>
            <a:pPr marL="0" indent="0" algn="l">
              <a:buNone/>
            </a:pPr>
            <a:r>
              <a:rPr lang="en-GB" sz="4300" b="1" dirty="0">
                <a:solidFill>
                  <a:srgbClr val="0070C0"/>
                </a:solidFill>
                <a:latin typeface="+mn-lt"/>
              </a:rPr>
              <a:t>Importance of test interpretation </a:t>
            </a:r>
            <a:r>
              <a:rPr lang="en-GB" sz="4300" b="1" dirty="0" err="1">
                <a:solidFill>
                  <a:srgbClr val="0070C0"/>
                </a:solidFill>
                <a:latin typeface="+mn-lt"/>
              </a:rPr>
              <a:t>cont</a:t>
            </a:r>
            <a:r>
              <a:rPr lang="en-GB" sz="4300" b="1" dirty="0">
                <a:solidFill>
                  <a:srgbClr val="0070C0"/>
                </a:solidFill>
                <a:latin typeface="+mn-lt"/>
              </a:rPr>
              <a:t>; </a:t>
            </a:r>
            <a:endParaRPr lang="en-US" sz="4300" b="1" dirty="0">
              <a:solidFill>
                <a:srgbClr val="0070C0"/>
              </a:solidFill>
              <a:latin typeface="+mn-lt"/>
            </a:endParaRPr>
          </a:p>
        </p:txBody>
      </p:sp>
      <p:sp>
        <p:nvSpPr>
          <p:cNvPr id="3" name="Content Placeholder 2">
            <a:extLst>
              <a:ext uri="{FF2B5EF4-FFF2-40B4-BE49-F238E27FC236}">
                <a16:creationId xmlns:a16="http://schemas.microsoft.com/office/drawing/2014/main" id="{8A9B0FDE-FAD0-932D-D47D-3E38A899145C}"/>
              </a:ext>
            </a:extLst>
          </p:cNvPr>
          <p:cNvSpPr>
            <a:spLocks noGrp="1"/>
          </p:cNvSpPr>
          <p:nvPr>
            <p:ph sz="quarter" idx="13"/>
          </p:nvPr>
        </p:nvSpPr>
        <p:spPr>
          <a:xfrm>
            <a:off x="-1" y="1030514"/>
            <a:ext cx="12191999" cy="5660572"/>
          </a:xfrm>
        </p:spPr>
        <p:txBody>
          <a:bodyPr>
            <a:normAutofit/>
          </a:bodyPr>
          <a:lstStyle/>
          <a:p>
            <a:pPr marL="45720" indent="0" algn="just" rtl="0">
              <a:lnSpc>
                <a:spcPct val="150000"/>
              </a:lnSpc>
              <a:buNone/>
            </a:pPr>
            <a:r>
              <a:rPr lang="en-US" sz="3200" dirty="0">
                <a:solidFill>
                  <a:srgbClr val="FF0000"/>
                </a:solidFill>
              </a:rPr>
              <a:t>6- encourage student self-reflection: </a:t>
            </a:r>
          </a:p>
          <a:p>
            <a:pPr marL="45720" indent="0" algn="just" rtl="0">
              <a:lnSpc>
                <a:spcPct val="150000"/>
              </a:lnSpc>
              <a:buNone/>
            </a:pPr>
            <a:r>
              <a:rPr lang="en-US" sz="3200" dirty="0">
                <a:solidFill>
                  <a:schemeClr val="tx1"/>
                </a:solidFill>
              </a:rPr>
              <a:t>When test results are explained clearly, students can reflect on their performance, understand their strengths and weaknesses.</a:t>
            </a:r>
          </a:p>
          <a:p>
            <a:pPr marL="45720" indent="0" algn="just" rtl="0">
              <a:lnSpc>
                <a:spcPct val="150000"/>
              </a:lnSpc>
              <a:buNone/>
            </a:pPr>
            <a:r>
              <a:rPr lang="en-US" sz="3200" dirty="0">
                <a:solidFill>
                  <a:srgbClr val="FF0000"/>
                </a:solidFill>
              </a:rPr>
              <a:t>7- guides policy and curriculum decisions:</a:t>
            </a:r>
          </a:p>
          <a:p>
            <a:pPr marL="45720" indent="0" algn="just" rtl="0">
              <a:lnSpc>
                <a:spcPct val="150000"/>
              </a:lnSpc>
              <a:buNone/>
            </a:pPr>
            <a:r>
              <a:rPr lang="en-US" sz="3200" dirty="0">
                <a:solidFill>
                  <a:schemeClr val="tx1"/>
                </a:solidFill>
              </a:rPr>
              <a:t>At a broader level, aggregated test interpretations can inform educational policy, curriculum development, and resource allocation.</a:t>
            </a:r>
          </a:p>
        </p:txBody>
      </p:sp>
    </p:spTree>
    <p:extLst>
      <p:ext uri="{BB962C8B-B14F-4D97-AF65-F5344CB8AC3E}">
        <p14:creationId xmlns:p14="http://schemas.microsoft.com/office/powerpoint/2010/main" val="362270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EB89C-5F63-9A9B-F843-430EB1F21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BF2C9-49B6-679C-FA9D-A3A986B591C3}"/>
              </a:ext>
            </a:extLst>
          </p:cNvPr>
          <p:cNvSpPr>
            <a:spLocks noGrp="1"/>
          </p:cNvSpPr>
          <p:nvPr>
            <p:ph type="title"/>
          </p:nvPr>
        </p:nvSpPr>
        <p:spPr>
          <a:xfrm>
            <a:off x="0" y="31445"/>
            <a:ext cx="12192000" cy="1371600"/>
          </a:xfrm>
        </p:spPr>
        <p:txBody>
          <a:bodyPr>
            <a:normAutofit fontScale="90000"/>
          </a:bodyPr>
          <a:lstStyle/>
          <a:p>
            <a:pPr marL="0" indent="0" algn="l">
              <a:buNone/>
            </a:pPr>
            <a:r>
              <a:rPr lang="en-GB" sz="4300" b="1" dirty="0">
                <a:solidFill>
                  <a:srgbClr val="0070C0"/>
                </a:solidFill>
                <a:latin typeface="+mn-lt"/>
              </a:rPr>
              <a:t>Methods of test score distributions: </a:t>
            </a:r>
            <a:br>
              <a:rPr lang="en-GB" sz="4300" b="1" dirty="0">
                <a:solidFill>
                  <a:srgbClr val="0070C0"/>
                </a:solidFill>
                <a:latin typeface="+mn-lt"/>
              </a:rPr>
            </a:br>
            <a:r>
              <a:rPr lang="en-GB" sz="4300" b="1" dirty="0">
                <a:solidFill>
                  <a:srgbClr val="0070C0"/>
                </a:solidFill>
                <a:latin typeface="+mn-lt"/>
              </a:rPr>
              <a:t>(tables &amp; graphs)</a:t>
            </a:r>
            <a:endParaRPr lang="en-US" sz="4300" b="1" dirty="0">
              <a:solidFill>
                <a:srgbClr val="0070C0"/>
              </a:solidFill>
              <a:latin typeface="+mn-lt"/>
            </a:endParaRPr>
          </a:p>
        </p:txBody>
      </p:sp>
      <p:sp>
        <p:nvSpPr>
          <p:cNvPr id="3" name="Content Placeholder 2">
            <a:extLst>
              <a:ext uri="{FF2B5EF4-FFF2-40B4-BE49-F238E27FC236}">
                <a16:creationId xmlns:a16="http://schemas.microsoft.com/office/drawing/2014/main" id="{DAD9021F-0A71-015C-347C-2DBF72D478FF}"/>
              </a:ext>
            </a:extLst>
          </p:cNvPr>
          <p:cNvSpPr>
            <a:spLocks noGrp="1"/>
          </p:cNvSpPr>
          <p:nvPr>
            <p:ph sz="quarter" idx="13"/>
          </p:nvPr>
        </p:nvSpPr>
        <p:spPr>
          <a:xfrm>
            <a:off x="-1" y="1597306"/>
            <a:ext cx="12191999" cy="5093780"/>
          </a:xfrm>
        </p:spPr>
        <p:txBody>
          <a:bodyPr>
            <a:normAutofit/>
          </a:bodyPr>
          <a:lstStyle/>
          <a:p>
            <a:pPr marL="45720" indent="0" algn="l" rtl="0">
              <a:buNone/>
            </a:pPr>
            <a:r>
              <a:rPr lang="en-US" sz="3200" b="1" dirty="0"/>
              <a:t>Score Distribution</a:t>
            </a:r>
          </a:p>
          <a:p>
            <a:pPr algn="l" rtl="0">
              <a:buFont typeface="Wingdings" panose="05000000000000000000" pitchFamily="2" charset="2"/>
              <a:buChar char="§"/>
            </a:pPr>
            <a:r>
              <a:rPr lang="en-GB" sz="3200" dirty="0"/>
              <a:t> After a test is </a:t>
            </a:r>
            <a:r>
              <a:rPr lang="en-GB" sz="3200" b="1" dirty="0"/>
              <a:t>scored</a:t>
            </a:r>
            <a:r>
              <a:rPr lang="en-GB" sz="3200" dirty="0"/>
              <a:t>, the teacher is left with a collection of </a:t>
            </a:r>
            <a:r>
              <a:rPr lang="en-GB" sz="3200" b="1" dirty="0"/>
              <a:t>raw scores</a:t>
            </a:r>
            <a:r>
              <a:rPr lang="en-GB" sz="3200" dirty="0"/>
              <a:t>.</a:t>
            </a:r>
          </a:p>
          <a:p>
            <a:pPr marL="0" indent="0" algn="l" rtl="0">
              <a:buNone/>
            </a:pPr>
            <a:endParaRPr lang="en-GB" sz="3200" dirty="0"/>
          </a:p>
          <a:p>
            <a:pPr algn="l" rtl="0">
              <a:buFont typeface="Wingdings" panose="05000000000000000000" pitchFamily="2" charset="2"/>
              <a:buChar char="§"/>
            </a:pPr>
            <a:r>
              <a:rPr lang="en-GB" sz="3200" dirty="0"/>
              <a:t>These scores usually are recorded according to the names of the students, in alphabetical order, or by student numbers</a:t>
            </a:r>
            <a:endParaRPr lang="en-US" sz="3200" dirty="0"/>
          </a:p>
        </p:txBody>
      </p:sp>
    </p:spTree>
    <p:extLst>
      <p:ext uri="{BB962C8B-B14F-4D97-AF65-F5344CB8AC3E}">
        <p14:creationId xmlns:p14="http://schemas.microsoft.com/office/powerpoint/2010/main" val="108478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71"/>
          </a:xfrm>
        </p:spPr>
        <p:txBody>
          <a:bodyPr>
            <a:normAutofit/>
          </a:bodyPr>
          <a:lstStyle/>
          <a:p>
            <a:pPr marL="0" indent="0" algn="l">
              <a:buNone/>
            </a:pPr>
            <a:r>
              <a:rPr lang="en-US" sz="4300" b="1" dirty="0">
                <a:solidFill>
                  <a:srgbClr val="0070C0"/>
                </a:solidFill>
                <a:latin typeface="+mn-lt"/>
              </a:rPr>
              <a:t>Test Score distribution </a:t>
            </a:r>
          </a:p>
        </p:txBody>
      </p:sp>
      <p:sp>
        <p:nvSpPr>
          <p:cNvPr id="3" name="Content Placeholder 2"/>
          <p:cNvSpPr>
            <a:spLocks noGrp="1"/>
          </p:cNvSpPr>
          <p:nvPr>
            <p:ph sz="quarter" idx="13"/>
          </p:nvPr>
        </p:nvSpPr>
        <p:spPr>
          <a:xfrm>
            <a:off x="-1" y="1364343"/>
            <a:ext cx="12191999" cy="5493657"/>
          </a:xfrm>
        </p:spPr>
        <p:txBody>
          <a:bodyPr>
            <a:normAutofit/>
          </a:bodyPr>
          <a:lstStyle/>
          <a:p>
            <a:pPr algn="l" rtl="0">
              <a:lnSpc>
                <a:spcPct val="150000"/>
              </a:lnSpc>
              <a:buFont typeface="Wingdings" panose="05000000000000000000" pitchFamily="2" charset="2"/>
              <a:buChar char="§"/>
            </a:pPr>
            <a:r>
              <a:rPr lang="en-GB" sz="2800" dirty="0"/>
              <a:t>Did a majority of students obtain </a:t>
            </a:r>
            <a:r>
              <a:rPr lang="en-GB" sz="2800" b="1" dirty="0"/>
              <a:t>high or low scores </a:t>
            </a:r>
            <a:r>
              <a:rPr lang="en-GB" sz="2800" dirty="0"/>
              <a:t>on the test?</a:t>
            </a:r>
          </a:p>
          <a:p>
            <a:pPr algn="l" rtl="0">
              <a:lnSpc>
                <a:spcPct val="150000"/>
              </a:lnSpc>
              <a:buFont typeface="Wingdings" panose="05000000000000000000" pitchFamily="2" charset="2"/>
              <a:buChar char="§"/>
            </a:pPr>
            <a:r>
              <a:rPr lang="en-GB" sz="2800" dirty="0"/>
              <a:t>Are the scores </a:t>
            </a:r>
            <a:r>
              <a:rPr lang="en-GB" sz="2800" b="1" dirty="0"/>
              <a:t>widely</a:t>
            </a:r>
            <a:r>
              <a:rPr lang="en-GB" sz="2800" dirty="0"/>
              <a:t> scattered or </a:t>
            </a:r>
            <a:r>
              <a:rPr lang="en-GB" sz="2800" b="1" dirty="0"/>
              <a:t>grouped</a:t>
            </a:r>
            <a:r>
              <a:rPr lang="en-GB" sz="2800" dirty="0"/>
              <a:t> together?</a:t>
            </a:r>
          </a:p>
          <a:p>
            <a:pPr algn="l" rtl="0">
              <a:lnSpc>
                <a:spcPct val="150000"/>
              </a:lnSpc>
              <a:buFont typeface="Wingdings" panose="05000000000000000000" pitchFamily="2" charset="2"/>
              <a:buChar char="§"/>
            </a:pPr>
            <a:r>
              <a:rPr lang="en-GB" sz="2800" dirty="0"/>
              <a:t>What was the </a:t>
            </a:r>
            <a:r>
              <a:rPr lang="en-GB" sz="2800" b="1" dirty="0"/>
              <a:t>range</a:t>
            </a:r>
            <a:r>
              <a:rPr lang="en-GB" sz="2800" dirty="0"/>
              <a:t> of scores obtained by the </a:t>
            </a:r>
            <a:r>
              <a:rPr lang="en-GB" sz="2800" b="1" dirty="0"/>
              <a:t>majority</a:t>
            </a:r>
            <a:r>
              <a:rPr lang="en-GB" sz="2800" dirty="0"/>
              <a:t> of the students?</a:t>
            </a:r>
          </a:p>
          <a:p>
            <a:pPr algn="l" rtl="0">
              <a:lnSpc>
                <a:spcPct val="150000"/>
              </a:lnSpc>
              <a:buFont typeface="Wingdings" panose="05000000000000000000" pitchFamily="2" charset="2"/>
              <a:buChar char="§"/>
            </a:pPr>
            <a:r>
              <a:rPr lang="en-GB" sz="2800" dirty="0"/>
              <a:t>Did any student score </a:t>
            </a:r>
            <a:r>
              <a:rPr lang="en-GB" sz="2800" b="1" dirty="0"/>
              <a:t>much higher or much lower </a:t>
            </a:r>
            <a:r>
              <a:rPr lang="en-GB" sz="2800" dirty="0"/>
              <a:t>than the majority of the students?</a:t>
            </a:r>
          </a:p>
          <a:p>
            <a:pPr algn="l" rtl="0"/>
            <a:endParaRPr lang="en-US" dirty="0"/>
          </a:p>
        </p:txBody>
      </p:sp>
    </p:spTree>
    <p:extLst>
      <p:ext uri="{BB962C8B-B14F-4D97-AF65-F5344CB8AC3E}">
        <p14:creationId xmlns:p14="http://schemas.microsoft.com/office/powerpoint/2010/main" val="120013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337794"/>
            <a:ext cx="11322755" cy="1371600"/>
          </a:xfrm>
        </p:spPr>
        <p:txBody>
          <a:bodyPr/>
          <a:lstStyle/>
          <a:p>
            <a:pPr marL="0" indent="0" algn="l">
              <a:buNone/>
            </a:pPr>
            <a:r>
              <a:rPr lang="en-GB" sz="4300" b="1" dirty="0">
                <a:solidFill>
                  <a:srgbClr val="0070C0"/>
                </a:solidFill>
                <a:latin typeface="+mn-lt"/>
              </a:rPr>
              <a:t>Methods of Test Score Distribution</a:t>
            </a:r>
            <a:endParaRPr lang="en-US" sz="4300" b="1" dirty="0">
              <a:solidFill>
                <a:srgbClr val="0070C0"/>
              </a:solidFill>
              <a:latin typeface="+mn-lt"/>
            </a:endParaRPr>
          </a:p>
        </p:txBody>
      </p:sp>
      <p:sp>
        <p:nvSpPr>
          <p:cNvPr id="3" name="Content Placeholder 2"/>
          <p:cNvSpPr>
            <a:spLocks noGrp="1"/>
          </p:cNvSpPr>
          <p:nvPr>
            <p:ph sz="quarter" idx="13"/>
          </p:nvPr>
        </p:nvSpPr>
        <p:spPr>
          <a:xfrm>
            <a:off x="619760" y="1709394"/>
            <a:ext cx="10505440" cy="4579646"/>
          </a:xfrm>
        </p:spPr>
        <p:txBody>
          <a:bodyPr>
            <a:normAutofit/>
          </a:bodyPr>
          <a:lstStyle/>
          <a:p>
            <a:pPr marL="0" indent="0" algn="l" rtl="0">
              <a:buNone/>
            </a:pPr>
            <a:r>
              <a:rPr lang="en-GB" sz="2800" b="1" u="sng" dirty="0">
                <a:latin typeface="Times New Roman" panose="02020603050405020304" pitchFamily="18" charset="0"/>
                <a:cs typeface="Times New Roman" panose="02020603050405020304" pitchFamily="18" charset="0"/>
              </a:rPr>
              <a:t>First and important step is :</a:t>
            </a:r>
          </a:p>
          <a:p>
            <a:pPr marL="0" indent="0" algn="l" rtl="0">
              <a:buNone/>
            </a:pPr>
            <a:r>
              <a:rPr lang="en-GB" sz="2800" dirty="0">
                <a:latin typeface="Times New Roman" panose="02020603050405020304" pitchFamily="18" charset="0"/>
                <a:cs typeface="Times New Roman" panose="02020603050405020304" pitchFamily="18" charset="0"/>
              </a:rPr>
              <a:t>The data must be </a:t>
            </a:r>
            <a:r>
              <a:rPr lang="en-GB" sz="2800" b="1" dirty="0">
                <a:latin typeface="Times New Roman" panose="02020603050405020304" pitchFamily="18" charset="0"/>
                <a:cs typeface="Times New Roman" panose="02020603050405020304" pitchFamily="18" charset="0"/>
              </a:rPr>
              <a:t>organized in order </a:t>
            </a:r>
            <a:r>
              <a:rPr lang="en-GB" sz="2800" dirty="0">
                <a:latin typeface="Times New Roman" panose="02020603050405020304" pitchFamily="18" charset="0"/>
                <a:cs typeface="Times New Roman" panose="02020603050405020304" pitchFamily="18" charset="0"/>
              </a:rPr>
              <a:t>as an essential step before any interpterion or further use. </a:t>
            </a:r>
          </a:p>
          <a:p>
            <a:pPr algn="l" rtl="0"/>
            <a:endParaRPr lang="en-US" dirty="0"/>
          </a:p>
        </p:txBody>
      </p:sp>
      <p:pic>
        <p:nvPicPr>
          <p:cNvPr id="7" name="صورة 6">
            <a:extLst>
              <a:ext uri="{FF2B5EF4-FFF2-40B4-BE49-F238E27FC236}">
                <a16:creationId xmlns:a16="http://schemas.microsoft.com/office/drawing/2014/main" id="{BFB07157-7BC0-96A1-87F9-DEE39B8B0C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301" y="1896301"/>
            <a:ext cx="1006548" cy="100654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15" y="3793666"/>
            <a:ext cx="2495550" cy="220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218" y="3760342"/>
            <a:ext cx="2857500" cy="231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85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642594"/>
            <a:ext cx="10424160" cy="1013486"/>
          </a:xfrm>
        </p:spPr>
        <p:txBody>
          <a:bodyPr>
            <a:normAutofit fontScale="90000"/>
          </a:bodyPr>
          <a:lstStyle/>
          <a:p>
            <a:pPr marL="0" indent="0" algn="l">
              <a:buNone/>
            </a:pPr>
            <a:r>
              <a:rPr lang="en-GB" sz="4300" b="1" dirty="0">
                <a:solidFill>
                  <a:srgbClr val="0070C0"/>
                </a:solidFill>
                <a:latin typeface="+mn-lt"/>
              </a:rPr>
              <a:t>Methods of Test Score Distribution ( Tables) </a:t>
            </a:r>
            <a:endParaRPr lang="en-US" sz="4300" b="1" dirty="0">
              <a:solidFill>
                <a:srgbClr val="0070C0"/>
              </a:solidFill>
              <a:latin typeface="+mn-lt"/>
            </a:endParaRPr>
          </a:p>
        </p:txBody>
      </p:sp>
      <p:sp>
        <p:nvSpPr>
          <p:cNvPr id="3" name="Content Placeholder 2"/>
          <p:cNvSpPr>
            <a:spLocks noGrp="1"/>
          </p:cNvSpPr>
          <p:nvPr>
            <p:ph sz="quarter" idx="13"/>
          </p:nvPr>
        </p:nvSpPr>
        <p:spPr>
          <a:xfrm>
            <a:off x="487680" y="1849120"/>
            <a:ext cx="10637520" cy="3931920"/>
          </a:xfrm>
        </p:spPr>
        <p:txBody>
          <a:bodyPr/>
          <a:lstStyle/>
          <a:p>
            <a:pPr algn="l" rtl="0"/>
            <a:r>
              <a:rPr lang="en-GB" sz="2200" dirty="0"/>
              <a:t>The teacher still cannot visualize easily how a typical student performed on the test or the general characteristics of the obtained scores.</a:t>
            </a:r>
            <a:endParaRPr lang="en-US" sz="2200" b="1" dirty="0">
              <a:solidFill>
                <a:srgbClr val="C00000"/>
              </a:solidFill>
            </a:endParaRPr>
          </a:p>
          <a:p>
            <a:pPr algn="l" rtl="0"/>
            <a:endParaRPr lang="en-US" sz="2400" b="1" dirty="0">
              <a:solidFill>
                <a:srgbClr val="C00000"/>
              </a:solidFill>
            </a:endParaRPr>
          </a:p>
          <a:p>
            <a:pPr algn="l" rtl="0"/>
            <a:r>
              <a:rPr lang="en-US" sz="2400" b="1" dirty="0">
                <a:solidFill>
                  <a:srgbClr val="C00000"/>
                </a:solidFill>
              </a:rPr>
              <a:t>Rank Tables : </a:t>
            </a:r>
            <a:r>
              <a:rPr lang="en-US" sz="2400" b="0" i="0" dirty="0">
                <a:solidFill>
                  <a:srgbClr val="333333"/>
                </a:solidFill>
                <a:effectLst/>
                <a:latin typeface="Helvetica Neue"/>
              </a:rPr>
              <a:t>The rank </a:t>
            </a:r>
            <a:r>
              <a:rPr lang="en-US" sz="2400" b="1" i="0" dirty="0">
                <a:solidFill>
                  <a:srgbClr val="333333"/>
                </a:solidFill>
                <a:effectLst/>
                <a:latin typeface="Helvetica Neue"/>
              </a:rPr>
              <a:t>functionality</a:t>
            </a:r>
            <a:r>
              <a:rPr lang="en-US" sz="2400" b="0" i="0" dirty="0">
                <a:solidFill>
                  <a:srgbClr val="333333"/>
                </a:solidFill>
                <a:effectLst/>
                <a:latin typeface="Helvetica Neue"/>
              </a:rPr>
              <a:t> will </a:t>
            </a:r>
          </a:p>
          <a:p>
            <a:pPr marL="0" indent="0" algn="l" rtl="0">
              <a:buNone/>
            </a:pPr>
            <a:r>
              <a:rPr lang="en-US" sz="2400" b="0" i="0" dirty="0">
                <a:solidFill>
                  <a:srgbClr val="333333"/>
                </a:solidFill>
                <a:effectLst/>
                <a:latin typeface="Helvetica Neue"/>
              </a:rPr>
              <a:t>add a ranking number to the items in a table </a:t>
            </a:r>
          </a:p>
          <a:p>
            <a:pPr marL="0" indent="0" algn="l" rtl="0">
              <a:buNone/>
            </a:pPr>
            <a:r>
              <a:rPr lang="en-US" sz="2400" b="0" i="0" dirty="0">
                <a:solidFill>
                  <a:srgbClr val="333333"/>
                </a:solidFill>
                <a:effectLst/>
                <a:latin typeface="Helvetica Neue"/>
              </a:rPr>
              <a:t>based on the result ,</a:t>
            </a:r>
            <a:r>
              <a:rPr lang="ar-SA" sz="2400" b="0" i="0" dirty="0">
                <a:solidFill>
                  <a:srgbClr val="333333"/>
                </a:solidFill>
                <a:effectLst/>
                <a:latin typeface="Helvetica Neue"/>
              </a:rPr>
              <a:t> </a:t>
            </a:r>
            <a:r>
              <a:rPr lang="en-US" sz="2400" b="0" i="0" dirty="0">
                <a:solidFill>
                  <a:srgbClr val="333333"/>
                </a:solidFill>
                <a:effectLst/>
                <a:latin typeface="Helvetica Neue"/>
              </a:rPr>
              <a:t> It can be arranged in</a:t>
            </a:r>
          </a:p>
          <a:p>
            <a:pPr marL="0" indent="0" algn="l" rtl="0">
              <a:buNone/>
            </a:pPr>
            <a:r>
              <a:rPr lang="en-US" sz="2400" b="0" i="0" dirty="0">
                <a:solidFill>
                  <a:srgbClr val="333333"/>
                </a:solidFill>
                <a:effectLst/>
                <a:latin typeface="Helvetica Neue"/>
              </a:rPr>
              <a:t> descending or ascending order .</a:t>
            </a:r>
            <a:endParaRPr lang="en-GB" sz="2400" dirty="0"/>
          </a:p>
          <a:p>
            <a:pPr algn="l" rtl="0"/>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271" y="2691829"/>
            <a:ext cx="4505931" cy="358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07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C607E8-B571-F3FB-CA46-C8EEB271D5C6}"/>
              </a:ext>
            </a:extLst>
          </p:cNvPr>
          <p:cNvSpPr>
            <a:spLocks noGrp="1"/>
          </p:cNvSpPr>
          <p:nvPr>
            <p:ph type="title"/>
          </p:nvPr>
        </p:nvSpPr>
        <p:spPr>
          <a:xfrm>
            <a:off x="477520" y="642594"/>
            <a:ext cx="11257280" cy="942366"/>
          </a:xfrm>
        </p:spPr>
        <p:txBody>
          <a:bodyPr>
            <a:normAutofit fontScale="90000"/>
          </a:bodyPr>
          <a:lstStyle/>
          <a:p>
            <a:pPr marL="0" indent="0" algn="l">
              <a:buNone/>
            </a:pPr>
            <a:r>
              <a:rPr lang="en-US" sz="3600" dirty="0"/>
              <a:t>EXAMPLE of :  Exam result for </a:t>
            </a:r>
            <a:r>
              <a:rPr lang="en-US" sz="3600" u="sng" dirty="0"/>
              <a:t>6 student </a:t>
            </a:r>
            <a:r>
              <a:rPr lang="en-US" sz="3600" dirty="0"/>
              <a:t>/ Total score </a:t>
            </a:r>
            <a:r>
              <a:rPr lang="en-US" sz="3600" dirty="0">
                <a:highlight>
                  <a:srgbClr val="FFFF00"/>
                </a:highlight>
              </a:rPr>
              <a:t>95 </a:t>
            </a:r>
            <a:r>
              <a:rPr lang="en-US" sz="3600" dirty="0">
                <a:solidFill>
                  <a:schemeClr val="accent1"/>
                </a:solidFill>
                <a:highlight>
                  <a:srgbClr val="FFFF00"/>
                </a:highlight>
              </a:rPr>
              <a:t>(Rank Table)</a:t>
            </a:r>
            <a:endParaRPr lang="ar-SA" sz="3600" b="1" dirty="0">
              <a:solidFill>
                <a:schemeClr val="accent1"/>
              </a:solidFill>
              <a:highlight>
                <a:srgbClr val="FFFF00"/>
              </a:highlight>
            </a:endParaRPr>
          </a:p>
        </p:txBody>
      </p:sp>
      <p:graphicFrame>
        <p:nvGraphicFramePr>
          <p:cNvPr id="4" name="جدول 4">
            <a:extLst>
              <a:ext uri="{FF2B5EF4-FFF2-40B4-BE49-F238E27FC236}">
                <a16:creationId xmlns:a16="http://schemas.microsoft.com/office/drawing/2014/main" id="{E0D23E55-7132-2452-8F53-F9369F64C2F7}"/>
              </a:ext>
            </a:extLst>
          </p:cNvPr>
          <p:cNvGraphicFramePr>
            <a:graphicFrameLocks noGrp="1"/>
          </p:cNvGraphicFramePr>
          <p:nvPr>
            <p:ph sz="quarter" idx="13"/>
            <p:extLst>
              <p:ext uri="{D42A27DB-BD31-4B8C-83A1-F6EECF244321}">
                <p14:modId xmlns:p14="http://schemas.microsoft.com/office/powerpoint/2010/main" val="3866409660"/>
              </p:ext>
            </p:extLst>
          </p:nvPr>
        </p:nvGraphicFramePr>
        <p:xfrm>
          <a:off x="2712722" y="2204720"/>
          <a:ext cx="6431278" cy="4048402"/>
        </p:xfrm>
        <a:graphic>
          <a:graphicData uri="http://schemas.openxmlformats.org/drawingml/2006/table">
            <a:tbl>
              <a:tblPr rtl="1" firstRow="1" bandRow="1">
                <a:tableStyleId>{5A111915-BE36-4E01-A7E5-04B1672EAD32}</a:tableStyleId>
              </a:tblPr>
              <a:tblGrid>
                <a:gridCol w="3176264">
                  <a:extLst>
                    <a:ext uri="{9D8B030D-6E8A-4147-A177-3AD203B41FA5}">
                      <a16:colId xmlns:a16="http://schemas.microsoft.com/office/drawing/2014/main" val="2341513770"/>
                    </a:ext>
                  </a:extLst>
                </a:gridCol>
                <a:gridCol w="1922821">
                  <a:extLst>
                    <a:ext uri="{9D8B030D-6E8A-4147-A177-3AD203B41FA5}">
                      <a16:colId xmlns:a16="http://schemas.microsoft.com/office/drawing/2014/main" val="686554092"/>
                    </a:ext>
                  </a:extLst>
                </a:gridCol>
                <a:gridCol w="1332193">
                  <a:extLst>
                    <a:ext uri="{9D8B030D-6E8A-4147-A177-3AD203B41FA5}">
                      <a16:colId xmlns:a16="http://schemas.microsoft.com/office/drawing/2014/main" val="4255758991"/>
                    </a:ext>
                  </a:extLst>
                </a:gridCol>
              </a:tblGrid>
              <a:tr h="569302">
                <a:tc>
                  <a:txBody>
                    <a:bodyPr/>
                    <a:lstStyle/>
                    <a:p>
                      <a:pPr algn="ctr" rtl="1"/>
                      <a:r>
                        <a:rPr lang="en-US" dirty="0"/>
                        <a:t>RANK</a:t>
                      </a:r>
                      <a:endParaRPr lang="ar-SA" dirty="0"/>
                    </a:p>
                  </a:txBody>
                  <a:tcPr/>
                </a:tc>
                <a:tc>
                  <a:txBody>
                    <a:bodyPr/>
                    <a:lstStyle/>
                    <a:p>
                      <a:pPr algn="ctr" rtl="1"/>
                      <a:r>
                        <a:rPr lang="en-US" dirty="0"/>
                        <a:t>SCORE </a:t>
                      </a:r>
                      <a:endParaRPr lang="ar-SA" dirty="0"/>
                    </a:p>
                  </a:txBody>
                  <a:tcPr/>
                </a:tc>
                <a:tc>
                  <a:txBody>
                    <a:bodyPr/>
                    <a:lstStyle/>
                    <a:p>
                      <a:pPr algn="ctr" rtl="1"/>
                      <a:r>
                        <a:rPr lang="en-US" dirty="0"/>
                        <a:t>STUDENT</a:t>
                      </a:r>
                      <a:endParaRPr lang="ar-SA" dirty="0"/>
                    </a:p>
                  </a:txBody>
                  <a:tcPr/>
                </a:tc>
                <a:extLst>
                  <a:ext uri="{0D108BD9-81ED-4DB2-BD59-A6C34878D82A}">
                    <a16:rowId xmlns:a16="http://schemas.microsoft.com/office/drawing/2014/main" val="194367775"/>
                  </a:ext>
                </a:extLst>
              </a:tr>
              <a:tr h="558800">
                <a:tc>
                  <a:txBody>
                    <a:bodyPr/>
                    <a:lstStyle/>
                    <a:p>
                      <a:pPr algn="ctr" rtl="1"/>
                      <a:r>
                        <a:rPr lang="en-US" sz="2000" b="1" dirty="0"/>
                        <a:t>1</a:t>
                      </a:r>
                      <a:endParaRPr lang="ar-SA" sz="2000" b="1" dirty="0"/>
                    </a:p>
                  </a:txBody>
                  <a:tcPr/>
                </a:tc>
                <a:tc>
                  <a:txBody>
                    <a:bodyPr/>
                    <a:lstStyle/>
                    <a:p>
                      <a:pPr algn="ctr" rtl="1"/>
                      <a:r>
                        <a:rPr lang="en-US" b="1" dirty="0"/>
                        <a:t>93</a:t>
                      </a:r>
                      <a:endParaRPr lang="ar-SA" b="1" dirty="0"/>
                    </a:p>
                  </a:txBody>
                  <a:tcPr/>
                </a:tc>
                <a:tc>
                  <a:txBody>
                    <a:bodyPr/>
                    <a:lstStyle/>
                    <a:p>
                      <a:pPr algn="ctr" rtl="1"/>
                      <a:r>
                        <a:rPr lang="en-US" b="1" dirty="0"/>
                        <a:t>A</a:t>
                      </a:r>
                      <a:endParaRPr lang="ar-SA" b="1" dirty="0"/>
                    </a:p>
                  </a:txBody>
                  <a:tcPr/>
                </a:tc>
                <a:extLst>
                  <a:ext uri="{0D108BD9-81ED-4DB2-BD59-A6C34878D82A}">
                    <a16:rowId xmlns:a16="http://schemas.microsoft.com/office/drawing/2014/main" val="1819458502"/>
                  </a:ext>
                </a:extLst>
              </a:tr>
              <a:tr h="584060">
                <a:tc>
                  <a:txBody>
                    <a:bodyPr/>
                    <a:lstStyle/>
                    <a:p>
                      <a:pPr algn="ctr" rtl="1"/>
                      <a:r>
                        <a:rPr lang="en-US" sz="2000" b="1" dirty="0"/>
                        <a:t>2</a:t>
                      </a:r>
                      <a:endParaRPr lang="ar-SA" sz="2000" b="1" dirty="0"/>
                    </a:p>
                  </a:txBody>
                  <a:tcPr/>
                </a:tc>
                <a:tc>
                  <a:txBody>
                    <a:bodyPr/>
                    <a:lstStyle/>
                    <a:p>
                      <a:pPr algn="ctr" rtl="1"/>
                      <a:r>
                        <a:rPr lang="en-US" b="1" dirty="0"/>
                        <a:t>85</a:t>
                      </a:r>
                      <a:endParaRPr lang="ar-SA" b="1" dirty="0"/>
                    </a:p>
                  </a:txBody>
                  <a:tcPr/>
                </a:tc>
                <a:tc>
                  <a:txBody>
                    <a:bodyPr/>
                    <a:lstStyle/>
                    <a:p>
                      <a:pPr algn="ctr" rtl="1"/>
                      <a:r>
                        <a:rPr lang="en-US" b="1" dirty="0"/>
                        <a:t>B</a:t>
                      </a:r>
                      <a:endParaRPr lang="ar-SA" b="1" dirty="0"/>
                    </a:p>
                  </a:txBody>
                  <a:tcPr/>
                </a:tc>
                <a:extLst>
                  <a:ext uri="{0D108BD9-81ED-4DB2-BD59-A6C34878D82A}">
                    <a16:rowId xmlns:a16="http://schemas.microsoft.com/office/drawing/2014/main" val="4284459661"/>
                  </a:ext>
                </a:extLst>
              </a:tr>
              <a:tr h="584060">
                <a:tc>
                  <a:txBody>
                    <a:bodyPr/>
                    <a:lstStyle/>
                    <a:p>
                      <a:pPr algn="ctr" rtl="1"/>
                      <a:r>
                        <a:rPr lang="en-US" sz="2000" b="1" dirty="0"/>
                        <a:t>3</a:t>
                      </a:r>
                      <a:endParaRPr lang="ar-SA" sz="2000" b="1" dirty="0"/>
                    </a:p>
                  </a:txBody>
                  <a:tcPr/>
                </a:tc>
                <a:tc>
                  <a:txBody>
                    <a:bodyPr/>
                    <a:lstStyle/>
                    <a:p>
                      <a:pPr algn="ctr" rtl="1"/>
                      <a:r>
                        <a:rPr lang="en-US" b="1" dirty="0"/>
                        <a:t>83</a:t>
                      </a:r>
                      <a:endParaRPr lang="ar-SA" b="1" dirty="0"/>
                    </a:p>
                  </a:txBody>
                  <a:tcPr/>
                </a:tc>
                <a:tc>
                  <a:txBody>
                    <a:bodyPr/>
                    <a:lstStyle/>
                    <a:p>
                      <a:pPr algn="ctr" rtl="1"/>
                      <a:r>
                        <a:rPr lang="en-US" b="1" dirty="0"/>
                        <a:t>C</a:t>
                      </a:r>
                      <a:endParaRPr lang="ar-SA" b="1" dirty="0"/>
                    </a:p>
                  </a:txBody>
                  <a:tcPr/>
                </a:tc>
                <a:extLst>
                  <a:ext uri="{0D108BD9-81ED-4DB2-BD59-A6C34878D82A}">
                    <a16:rowId xmlns:a16="http://schemas.microsoft.com/office/drawing/2014/main" val="3308063840"/>
                  </a:ext>
                </a:extLst>
              </a:tr>
              <a:tr h="584060">
                <a:tc>
                  <a:txBody>
                    <a:bodyPr/>
                    <a:lstStyle/>
                    <a:p>
                      <a:pPr algn="ctr" rtl="1"/>
                      <a:r>
                        <a:rPr lang="en-US" sz="2000" b="1" dirty="0"/>
                        <a:t>4</a:t>
                      </a:r>
                      <a:endParaRPr lang="ar-SA" sz="2000" b="1" dirty="0"/>
                    </a:p>
                  </a:txBody>
                  <a:tcPr/>
                </a:tc>
                <a:tc>
                  <a:txBody>
                    <a:bodyPr/>
                    <a:lstStyle/>
                    <a:p>
                      <a:pPr algn="ctr" rtl="1"/>
                      <a:r>
                        <a:rPr lang="en-US" b="1"/>
                        <a:t>79</a:t>
                      </a:r>
                      <a:endParaRPr lang="ar-SA" b="1" dirty="0"/>
                    </a:p>
                  </a:txBody>
                  <a:tcPr/>
                </a:tc>
                <a:tc>
                  <a:txBody>
                    <a:bodyPr/>
                    <a:lstStyle/>
                    <a:p>
                      <a:pPr algn="ctr" rtl="1"/>
                      <a:r>
                        <a:rPr lang="en-US" b="1" dirty="0"/>
                        <a:t>D</a:t>
                      </a:r>
                      <a:endParaRPr lang="ar-SA" b="1" dirty="0"/>
                    </a:p>
                  </a:txBody>
                  <a:tcPr/>
                </a:tc>
                <a:extLst>
                  <a:ext uri="{0D108BD9-81ED-4DB2-BD59-A6C34878D82A}">
                    <a16:rowId xmlns:a16="http://schemas.microsoft.com/office/drawing/2014/main" val="3858997217"/>
                  </a:ext>
                </a:extLst>
              </a:tr>
              <a:tr h="584060">
                <a:tc>
                  <a:txBody>
                    <a:bodyPr/>
                    <a:lstStyle/>
                    <a:p>
                      <a:pPr algn="ctr" rtl="1"/>
                      <a:r>
                        <a:rPr lang="en-US" sz="2000" b="1" dirty="0"/>
                        <a:t> 5</a:t>
                      </a:r>
                      <a:endParaRPr lang="ar-SA" sz="2000" b="1" dirty="0"/>
                    </a:p>
                  </a:txBody>
                  <a:tcPr/>
                </a:tc>
                <a:tc>
                  <a:txBody>
                    <a:bodyPr/>
                    <a:lstStyle/>
                    <a:p>
                      <a:pPr algn="ctr" rtl="1"/>
                      <a:r>
                        <a:rPr lang="en-US" b="1" dirty="0"/>
                        <a:t>70</a:t>
                      </a:r>
                      <a:endParaRPr lang="ar-SA" b="1" dirty="0"/>
                    </a:p>
                  </a:txBody>
                  <a:tcPr/>
                </a:tc>
                <a:tc>
                  <a:txBody>
                    <a:bodyPr/>
                    <a:lstStyle/>
                    <a:p>
                      <a:pPr algn="ctr" rtl="1"/>
                      <a:r>
                        <a:rPr lang="en-US" b="1" dirty="0"/>
                        <a:t>E</a:t>
                      </a:r>
                      <a:endParaRPr lang="ar-SA" b="1" dirty="0"/>
                    </a:p>
                  </a:txBody>
                  <a:tcPr/>
                </a:tc>
                <a:extLst>
                  <a:ext uri="{0D108BD9-81ED-4DB2-BD59-A6C34878D82A}">
                    <a16:rowId xmlns:a16="http://schemas.microsoft.com/office/drawing/2014/main" val="2025276366"/>
                  </a:ext>
                </a:extLst>
              </a:tr>
              <a:tr h="584060">
                <a:tc>
                  <a:txBody>
                    <a:bodyPr/>
                    <a:lstStyle/>
                    <a:p>
                      <a:pPr algn="ctr" rtl="1"/>
                      <a:r>
                        <a:rPr lang="en-US" sz="2000" b="1" dirty="0"/>
                        <a:t>6</a:t>
                      </a:r>
                      <a:endParaRPr lang="ar-SA" sz="2000" b="1" dirty="0"/>
                    </a:p>
                  </a:txBody>
                  <a:tcPr/>
                </a:tc>
                <a:tc>
                  <a:txBody>
                    <a:bodyPr/>
                    <a:lstStyle/>
                    <a:p>
                      <a:pPr algn="ctr" rtl="1"/>
                      <a:r>
                        <a:rPr lang="en-US" b="1" dirty="0"/>
                        <a:t>66</a:t>
                      </a:r>
                      <a:endParaRPr lang="ar-SA" b="1" dirty="0"/>
                    </a:p>
                  </a:txBody>
                  <a:tcPr/>
                </a:tc>
                <a:tc>
                  <a:txBody>
                    <a:bodyPr/>
                    <a:lstStyle/>
                    <a:p>
                      <a:pPr algn="ctr" rtl="1"/>
                      <a:r>
                        <a:rPr lang="en-US" b="1" dirty="0"/>
                        <a:t>F</a:t>
                      </a:r>
                      <a:endParaRPr lang="ar-SA" b="1" dirty="0"/>
                    </a:p>
                  </a:txBody>
                  <a:tcPr/>
                </a:tc>
                <a:extLst>
                  <a:ext uri="{0D108BD9-81ED-4DB2-BD59-A6C34878D82A}">
                    <a16:rowId xmlns:a16="http://schemas.microsoft.com/office/drawing/2014/main" val="3439409203"/>
                  </a:ext>
                </a:extLst>
              </a:tr>
            </a:tbl>
          </a:graphicData>
        </a:graphic>
      </p:graphicFrame>
      <p:sp>
        <p:nvSpPr>
          <p:cNvPr id="5" name="مستطيل 4">
            <a:extLst>
              <a:ext uri="{FF2B5EF4-FFF2-40B4-BE49-F238E27FC236}">
                <a16:creationId xmlns:a16="http://schemas.microsoft.com/office/drawing/2014/main" id="{9DFD205E-94FE-DAAB-F407-DB28160A61BD}"/>
              </a:ext>
            </a:extLst>
          </p:cNvPr>
          <p:cNvSpPr/>
          <p:nvPr/>
        </p:nvSpPr>
        <p:spPr>
          <a:xfrm>
            <a:off x="7162800" y="2045607"/>
            <a:ext cx="843280" cy="424436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ctr"/>
            <a:endParaRPr lang="ar-SA"/>
          </a:p>
        </p:txBody>
      </p:sp>
    </p:spTree>
    <p:extLst>
      <p:ext uri="{BB962C8B-B14F-4D97-AF65-F5344CB8AC3E}">
        <p14:creationId xmlns:p14="http://schemas.microsoft.com/office/powerpoint/2010/main" val="357577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93" y="225906"/>
            <a:ext cx="10424160" cy="1013486"/>
          </a:xfrm>
        </p:spPr>
        <p:txBody>
          <a:bodyPr>
            <a:normAutofit fontScale="90000"/>
          </a:bodyPr>
          <a:lstStyle/>
          <a:p>
            <a:pPr marL="0" indent="0" algn="l">
              <a:buNone/>
            </a:pPr>
            <a:r>
              <a:rPr lang="en-GB" sz="4300" b="1" dirty="0">
                <a:solidFill>
                  <a:srgbClr val="0070C0"/>
                </a:solidFill>
                <a:latin typeface="+mn-lt"/>
              </a:rPr>
              <a:t>Methods of Test Score Distribution</a:t>
            </a:r>
            <a:br>
              <a:rPr lang="en-GB" sz="4300" b="1" dirty="0">
                <a:solidFill>
                  <a:srgbClr val="0070C0"/>
                </a:solidFill>
                <a:latin typeface="+mn-lt"/>
              </a:rPr>
            </a:br>
            <a:r>
              <a:rPr lang="en-GB" sz="4300" b="1" dirty="0">
                <a:solidFill>
                  <a:srgbClr val="0070C0"/>
                </a:solidFill>
                <a:latin typeface="+mn-lt"/>
              </a:rPr>
              <a:t> ( Tables) cont. </a:t>
            </a:r>
            <a:endParaRPr lang="en-US" sz="4300" b="1" dirty="0">
              <a:solidFill>
                <a:srgbClr val="0070C0"/>
              </a:solidFill>
              <a:latin typeface="+mn-lt"/>
            </a:endParaRPr>
          </a:p>
        </p:txBody>
      </p:sp>
      <p:sp>
        <p:nvSpPr>
          <p:cNvPr id="3" name="Content Placeholder 2"/>
          <p:cNvSpPr>
            <a:spLocks noGrp="1"/>
          </p:cNvSpPr>
          <p:nvPr>
            <p:ph sz="quarter" idx="13"/>
          </p:nvPr>
        </p:nvSpPr>
        <p:spPr>
          <a:xfrm>
            <a:off x="411480" y="1402080"/>
            <a:ext cx="11079480" cy="4884446"/>
          </a:xfrm>
        </p:spPr>
        <p:txBody>
          <a:bodyPr>
            <a:normAutofit/>
          </a:bodyPr>
          <a:lstStyle/>
          <a:p>
            <a:pPr algn="l" rtl="0"/>
            <a:endParaRPr lang="en-US" sz="2400" b="1" dirty="0">
              <a:solidFill>
                <a:srgbClr val="C00000"/>
              </a:solidFill>
            </a:endParaRPr>
          </a:p>
          <a:p>
            <a:pPr algn="just" rtl="0">
              <a:lnSpc>
                <a:spcPct val="150000"/>
              </a:lnSpc>
            </a:pPr>
            <a:r>
              <a:rPr lang="en-US" sz="3200" b="1" dirty="0">
                <a:solidFill>
                  <a:srgbClr val="C00000"/>
                </a:solidFill>
              </a:rPr>
              <a:t>Frequency Tables : </a:t>
            </a:r>
            <a:r>
              <a:rPr lang="en-US" sz="3200" i="0" dirty="0">
                <a:solidFill>
                  <a:srgbClr val="363639"/>
                </a:solidFill>
                <a:effectLst/>
                <a:latin typeface="-apple-system"/>
              </a:rPr>
              <a:t>A frequency distribution table is a </a:t>
            </a:r>
            <a:r>
              <a:rPr lang="en-US" sz="3200" b="1" i="0" dirty="0">
                <a:solidFill>
                  <a:srgbClr val="363639"/>
                </a:solidFill>
                <a:effectLst/>
                <a:latin typeface="-apple-system"/>
              </a:rPr>
              <a:t>method</a:t>
            </a:r>
            <a:r>
              <a:rPr lang="en-US" sz="3200" i="0" dirty="0">
                <a:solidFill>
                  <a:srgbClr val="363639"/>
                </a:solidFill>
                <a:effectLst/>
                <a:latin typeface="-apple-system"/>
              </a:rPr>
              <a:t> to </a:t>
            </a:r>
            <a:r>
              <a:rPr lang="en-US" sz="3200" b="1" i="0" dirty="0">
                <a:solidFill>
                  <a:srgbClr val="363639"/>
                </a:solidFill>
                <a:effectLst/>
                <a:latin typeface="-apple-system"/>
              </a:rPr>
              <a:t>organize</a:t>
            </a:r>
            <a:r>
              <a:rPr lang="en-US" sz="3200" i="0" dirty="0">
                <a:solidFill>
                  <a:srgbClr val="363639"/>
                </a:solidFill>
                <a:effectLst/>
                <a:latin typeface="-apple-system"/>
              </a:rPr>
              <a:t> the data given so that it makes it more </a:t>
            </a:r>
            <a:r>
              <a:rPr lang="en-US" sz="3200" b="1" i="0" dirty="0">
                <a:solidFill>
                  <a:srgbClr val="363639"/>
                </a:solidFill>
                <a:effectLst/>
                <a:latin typeface="-apple-system"/>
              </a:rPr>
              <a:t>meaningful</a:t>
            </a:r>
            <a:r>
              <a:rPr lang="en-US" sz="3200" i="0" dirty="0">
                <a:solidFill>
                  <a:srgbClr val="363639"/>
                </a:solidFill>
                <a:effectLst/>
                <a:latin typeface="-apple-system"/>
              </a:rPr>
              <a:t> and easier to understand.</a:t>
            </a:r>
          </a:p>
          <a:p>
            <a:pPr algn="l" rtl="0">
              <a:lnSpc>
                <a:spcPct val="150000"/>
              </a:lnSpc>
            </a:pPr>
            <a:endParaRPr lang="en-US" sz="2200" dirty="0"/>
          </a:p>
        </p:txBody>
      </p:sp>
      <p:sp>
        <p:nvSpPr>
          <p:cNvPr id="4" name="AutoShape 2" descr="Teaching mathematics: Week 8: 1.4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892" y="287659"/>
            <a:ext cx="23812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23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0" y="490194"/>
            <a:ext cx="10058400" cy="1371600"/>
          </a:xfrm>
        </p:spPr>
        <p:txBody>
          <a:bodyPr>
            <a:normAutofit/>
          </a:bodyPr>
          <a:lstStyle/>
          <a:p>
            <a:pPr marL="0" indent="0" algn="l">
              <a:buNone/>
            </a:pPr>
            <a:r>
              <a:rPr lang="en-GB" sz="3200" b="1" dirty="0">
                <a:solidFill>
                  <a:srgbClr val="0070C0"/>
                </a:solidFill>
                <a:latin typeface="+mn-lt"/>
              </a:rPr>
              <a:t>Methods of Test Score Distribution</a:t>
            </a:r>
            <a:br>
              <a:rPr lang="en-GB" sz="3200" b="1" dirty="0">
                <a:solidFill>
                  <a:srgbClr val="0070C0"/>
                </a:solidFill>
                <a:latin typeface="+mn-lt"/>
              </a:rPr>
            </a:br>
            <a:r>
              <a:rPr lang="en-GB" sz="3200" b="1" dirty="0">
                <a:solidFill>
                  <a:srgbClr val="0070C0"/>
                </a:solidFill>
                <a:latin typeface="+mn-lt"/>
              </a:rPr>
              <a:t> ( Tables) cont.,   Example 1</a:t>
            </a:r>
            <a:endParaRPr lang="en-US" sz="3200" b="1" dirty="0">
              <a:solidFill>
                <a:srgbClr val="0070C0"/>
              </a:solidFill>
              <a:latin typeface="+mn-lt"/>
            </a:endParaRPr>
          </a:p>
        </p:txBody>
      </p:sp>
      <p:sp>
        <p:nvSpPr>
          <p:cNvPr id="3" name="Content Placeholder 2"/>
          <p:cNvSpPr>
            <a:spLocks noGrp="1"/>
          </p:cNvSpPr>
          <p:nvPr>
            <p:ph sz="quarter" idx="13"/>
          </p:nvPr>
        </p:nvSpPr>
        <p:spPr>
          <a:xfrm>
            <a:off x="721360" y="2104683"/>
            <a:ext cx="10556240" cy="3931920"/>
          </a:xfrm>
        </p:spPr>
        <p:txBody>
          <a:bodyPr/>
          <a:lstStyle/>
          <a:p>
            <a:pPr algn="l"/>
            <a:r>
              <a:rPr lang="en-US" sz="2400" b="0" i="0" dirty="0">
                <a:solidFill>
                  <a:srgbClr val="000000"/>
                </a:solidFill>
                <a:effectLst/>
                <a:latin typeface="Times New Roman" panose="02020603050405020304" pitchFamily="18" charset="0"/>
              </a:rPr>
              <a:t>The  following list marks for Nursing </a:t>
            </a:r>
            <a:r>
              <a:rPr lang="en-US" sz="2400" dirty="0">
                <a:solidFill>
                  <a:srgbClr val="000000"/>
                </a:solidFill>
                <a:latin typeface="Times New Roman" panose="02020603050405020304" pitchFamily="18" charset="0"/>
              </a:rPr>
              <a:t>Management and Leadership  assignment </a:t>
            </a:r>
            <a:r>
              <a:rPr lang="en-US" sz="2400" b="0" i="0" dirty="0">
                <a:solidFill>
                  <a:srgbClr val="000000"/>
                </a:solidFill>
                <a:effectLst/>
                <a:latin typeface="Times New Roman" panose="02020603050405020304" pitchFamily="18" charset="0"/>
              </a:rPr>
              <a:t>of 20 students were as follows:</a:t>
            </a:r>
            <a:br>
              <a:rPr lang="en-US" sz="2400" b="0" i="0" dirty="0">
                <a:solidFill>
                  <a:srgbClr val="000000"/>
                </a:solidFill>
                <a:effectLst/>
                <a:latin typeface="Times New Roman" panose="02020603050405020304" pitchFamily="18" charset="0"/>
              </a:rPr>
            </a:br>
            <a:r>
              <a:rPr lang="en-US" sz="2400" b="0" i="0" dirty="0">
                <a:solidFill>
                  <a:srgbClr val="000000"/>
                </a:solidFill>
                <a:effectLst/>
                <a:latin typeface="Times New Roman" panose="02020603050405020304" pitchFamily="18" charset="0"/>
              </a:rPr>
              <a:t>     6     7     5     7     7     8     7     6     9     7</a:t>
            </a:r>
            <a:br>
              <a:rPr lang="en-US" sz="2400" b="0" i="0" dirty="0">
                <a:solidFill>
                  <a:srgbClr val="000000"/>
                </a:solidFill>
                <a:effectLst/>
                <a:latin typeface="Times New Roman" panose="02020603050405020304" pitchFamily="18" charset="0"/>
              </a:rPr>
            </a:br>
            <a:r>
              <a:rPr lang="en-US" sz="2400" b="0" i="0" dirty="0">
                <a:solidFill>
                  <a:srgbClr val="000000"/>
                </a:solidFill>
                <a:effectLst/>
                <a:latin typeface="Times New Roman" panose="02020603050405020304" pitchFamily="18" charset="0"/>
              </a:rPr>
              <a:t>     4     10   6     8     8     9     5     6     4     8</a:t>
            </a:r>
          </a:p>
          <a:p>
            <a:pPr marL="0" indent="0" algn="l">
              <a:buNone/>
            </a:pPr>
            <a:endParaRPr lang="en-US" sz="2400" b="0" i="0" dirty="0">
              <a:solidFill>
                <a:srgbClr val="000000"/>
              </a:solidFill>
              <a:effectLst/>
              <a:latin typeface="Times New Roman" panose="02020603050405020304" pitchFamily="18" charset="0"/>
            </a:endParaRPr>
          </a:p>
          <a:p>
            <a:pPr algn="l"/>
            <a:r>
              <a:rPr lang="en-US" sz="2400" b="0" i="0" dirty="0">
                <a:solidFill>
                  <a:srgbClr val="000000"/>
                </a:solidFill>
                <a:effectLst/>
                <a:latin typeface="Times New Roman" panose="02020603050405020304" pitchFamily="18" charset="0"/>
              </a:rPr>
              <a:t>Present this information in a frequency table</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314" y="3715473"/>
            <a:ext cx="3919035" cy="28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79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07" y="328924"/>
            <a:ext cx="10058400" cy="1371600"/>
          </a:xfrm>
        </p:spPr>
        <p:txBody>
          <a:bodyPr>
            <a:normAutofit/>
          </a:bodyPr>
          <a:lstStyle/>
          <a:p>
            <a:pPr marL="0" indent="0" algn="l">
              <a:buNone/>
            </a:pPr>
            <a:r>
              <a:rPr lang="en-GB" sz="3200" b="1" dirty="0">
                <a:solidFill>
                  <a:srgbClr val="0070C0"/>
                </a:solidFill>
                <a:latin typeface="+mn-lt"/>
              </a:rPr>
              <a:t>Methods of Test Score Distribution </a:t>
            </a:r>
            <a:br>
              <a:rPr lang="ar-SA" sz="3200" b="1" dirty="0">
                <a:solidFill>
                  <a:srgbClr val="0070C0"/>
                </a:solidFill>
                <a:latin typeface="+mn-lt"/>
              </a:rPr>
            </a:br>
            <a:r>
              <a:rPr lang="en-GB" sz="3200" b="1" dirty="0">
                <a:solidFill>
                  <a:srgbClr val="0070C0"/>
                </a:solidFill>
                <a:latin typeface="+mn-lt"/>
              </a:rPr>
              <a:t>( Tables) cont. Example 1</a:t>
            </a:r>
            <a:endParaRPr lang="en-US" sz="3200" b="1" dirty="0">
              <a:solidFill>
                <a:srgbClr val="0070C0"/>
              </a:solidFill>
              <a:latin typeface="+mn-lt"/>
            </a:endParaRPr>
          </a:p>
        </p:txBody>
      </p:sp>
      <p:pic>
        <p:nvPicPr>
          <p:cNvPr id="5" name="عنصر نائب للمحتوى 4">
            <a:extLst>
              <a:ext uri="{FF2B5EF4-FFF2-40B4-BE49-F238E27FC236}">
                <a16:creationId xmlns:a16="http://schemas.microsoft.com/office/drawing/2014/main" id="{F48B2195-7DF6-46E7-3581-46DDCAFE67A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52600" y="3823970"/>
            <a:ext cx="8077200" cy="2302510"/>
          </a:xfrm>
        </p:spPr>
      </p:pic>
      <p:sp>
        <p:nvSpPr>
          <p:cNvPr id="7" name="مربع نص 6">
            <a:extLst>
              <a:ext uri="{FF2B5EF4-FFF2-40B4-BE49-F238E27FC236}">
                <a16:creationId xmlns:a16="http://schemas.microsoft.com/office/drawing/2014/main" id="{D3B85CB7-350E-B67C-E21D-F85FA98E98B6}"/>
              </a:ext>
            </a:extLst>
          </p:cNvPr>
          <p:cNvSpPr txBox="1"/>
          <p:nvPr/>
        </p:nvSpPr>
        <p:spPr>
          <a:xfrm>
            <a:off x="567407" y="1859340"/>
            <a:ext cx="10271760" cy="1569660"/>
          </a:xfrm>
          <a:prstGeom prst="rect">
            <a:avLst/>
          </a:prstGeom>
          <a:noFill/>
        </p:spPr>
        <p:txBody>
          <a:bodyPr wrap="square">
            <a:spAutoFit/>
          </a:bodyPr>
          <a:lstStyle/>
          <a:p>
            <a:pPr algn="l"/>
            <a:r>
              <a:rPr lang="en-US" sz="2400" b="1" i="0" dirty="0">
                <a:solidFill>
                  <a:srgbClr val="000000"/>
                </a:solidFill>
                <a:effectLst/>
                <a:latin typeface="Times New Roman" panose="02020603050405020304" pitchFamily="18" charset="0"/>
              </a:rPr>
              <a:t>Step 1:</a:t>
            </a:r>
            <a:endParaRPr lang="en-US" sz="2400" b="0" i="0" dirty="0">
              <a:solidFill>
                <a:srgbClr val="000000"/>
              </a:solidFill>
              <a:effectLst/>
              <a:latin typeface="Times New Roman" panose="02020603050405020304" pitchFamily="18" charset="0"/>
            </a:endParaRPr>
          </a:p>
          <a:p>
            <a:pPr algn="l"/>
            <a:r>
              <a:rPr lang="en-US" sz="2400" b="0" i="0" dirty="0">
                <a:solidFill>
                  <a:srgbClr val="000000"/>
                </a:solidFill>
                <a:effectLst/>
                <a:latin typeface="Times New Roman" panose="02020603050405020304" pitchFamily="18" charset="0"/>
              </a:rPr>
              <a:t>Construct a table with three columns.  The first column shows what is being arranged in ascending order (i.e. the marks).  The lowest mark is 4.  So, start from 4 in the first column as shown below.</a:t>
            </a:r>
          </a:p>
        </p:txBody>
      </p:sp>
    </p:spTree>
    <p:extLst>
      <p:ext uri="{BB962C8B-B14F-4D97-AF65-F5344CB8AC3E}">
        <p14:creationId xmlns:p14="http://schemas.microsoft.com/office/powerpoint/2010/main" val="1255678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07" y="423697"/>
            <a:ext cx="10049793" cy="1371600"/>
          </a:xfrm>
        </p:spPr>
        <p:txBody>
          <a:bodyPr>
            <a:normAutofit/>
          </a:bodyPr>
          <a:lstStyle/>
          <a:p>
            <a:pPr marL="0" indent="0" algn="l">
              <a:buNone/>
            </a:pPr>
            <a:r>
              <a:rPr lang="en-GB" sz="3200" b="1" dirty="0">
                <a:solidFill>
                  <a:srgbClr val="0070C0"/>
                </a:solidFill>
                <a:latin typeface="+mn-lt"/>
              </a:rPr>
              <a:t>Methods of Test Score Distribution ( Tables) cont. Example 1</a:t>
            </a:r>
            <a:endParaRPr lang="en-US" sz="3200" b="1" dirty="0">
              <a:solidFill>
                <a:srgbClr val="0070C0"/>
              </a:solidFill>
              <a:latin typeface="+mn-lt"/>
            </a:endParaRPr>
          </a:p>
        </p:txBody>
      </p:sp>
      <p:pic>
        <p:nvPicPr>
          <p:cNvPr id="8" name="عنصر نائب للمحتوى 7">
            <a:extLst>
              <a:ext uri="{FF2B5EF4-FFF2-40B4-BE49-F238E27FC236}">
                <a16:creationId xmlns:a16="http://schemas.microsoft.com/office/drawing/2014/main" id="{08930085-A16F-063D-CCA8-2E22590A8F8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905509" y="3402957"/>
            <a:ext cx="3355694" cy="2523660"/>
          </a:xfrm>
        </p:spPr>
      </p:pic>
      <p:sp>
        <p:nvSpPr>
          <p:cNvPr id="7" name="مربع نص 6">
            <a:extLst>
              <a:ext uri="{FF2B5EF4-FFF2-40B4-BE49-F238E27FC236}">
                <a16:creationId xmlns:a16="http://schemas.microsoft.com/office/drawing/2014/main" id="{D3B85CB7-350E-B67C-E21D-F85FA98E98B6}"/>
              </a:ext>
            </a:extLst>
          </p:cNvPr>
          <p:cNvSpPr txBox="1"/>
          <p:nvPr/>
        </p:nvSpPr>
        <p:spPr>
          <a:xfrm>
            <a:off x="486384" y="1692473"/>
            <a:ext cx="10271760" cy="1938992"/>
          </a:xfrm>
          <a:prstGeom prst="rect">
            <a:avLst/>
          </a:prstGeom>
          <a:noFill/>
        </p:spPr>
        <p:txBody>
          <a:bodyPr wrap="square">
            <a:spAutoFit/>
          </a:bodyPr>
          <a:lstStyle/>
          <a:p>
            <a:pPr algn="l"/>
            <a:r>
              <a:rPr lang="en-US" sz="2400" b="1" i="0" dirty="0">
                <a:solidFill>
                  <a:srgbClr val="000000"/>
                </a:solidFill>
                <a:effectLst/>
                <a:latin typeface="Times New Roman" panose="02020603050405020304" pitchFamily="18" charset="0"/>
              </a:rPr>
              <a:t>Step 2:</a:t>
            </a:r>
            <a:endParaRPr lang="en-US" sz="2400" b="0" i="0" dirty="0">
              <a:solidFill>
                <a:srgbClr val="000000"/>
              </a:solidFill>
              <a:effectLst/>
              <a:latin typeface="Times New Roman" panose="02020603050405020304" pitchFamily="18" charset="0"/>
            </a:endParaRPr>
          </a:p>
          <a:p>
            <a:pPr algn="l"/>
            <a:r>
              <a:rPr lang="en-US" sz="2400" b="0" i="0" dirty="0">
                <a:solidFill>
                  <a:srgbClr val="000000"/>
                </a:solidFill>
                <a:effectLst/>
                <a:latin typeface="Times New Roman" panose="02020603050405020304" pitchFamily="18" charset="0"/>
              </a:rPr>
              <a:t>Go through the list of marks.  The first mark in the list is 6, so put a tally mark against 6 in the second column.  The second mark in the list is 7, so put a tally mark against 7 in the second column.  The third mark in the list is 5, so put a tally mark against 5 in the third column as shown below.</a:t>
            </a:r>
          </a:p>
        </p:txBody>
      </p:sp>
      <p:sp>
        <p:nvSpPr>
          <p:cNvPr id="9" name="مربع نص 8">
            <a:extLst>
              <a:ext uri="{FF2B5EF4-FFF2-40B4-BE49-F238E27FC236}">
                <a16:creationId xmlns:a16="http://schemas.microsoft.com/office/drawing/2014/main" id="{BC40CEFD-4DAA-9F95-32FB-15EBD0DC3224}"/>
              </a:ext>
            </a:extLst>
          </p:cNvPr>
          <p:cNvSpPr txBox="1"/>
          <p:nvPr/>
        </p:nvSpPr>
        <p:spPr>
          <a:xfrm>
            <a:off x="721077" y="4612640"/>
            <a:ext cx="6004843" cy="830997"/>
          </a:xfrm>
          <a:prstGeom prst="rect">
            <a:avLst/>
          </a:prstGeom>
          <a:noFill/>
        </p:spPr>
        <p:txBody>
          <a:bodyPr wrap="square">
            <a:spAutoFit/>
          </a:bodyPr>
          <a:lstStyle/>
          <a:p>
            <a:r>
              <a:rPr lang="en-US" sz="2400" b="1" dirty="0">
                <a:solidFill>
                  <a:srgbClr val="00B050"/>
                </a:solidFill>
                <a:latin typeface="Times New Roman" panose="02020603050405020304" pitchFamily="18" charset="0"/>
              </a:rPr>
              <a:t>C</a:t>
            </a:r>
            <a:r>
              <a:rPr lang="en-US" sz="2400" b="1" i="0" dirty="0">
                <a:solidFill>
                  <a:srgbClr val="00B050"/>
                </a:solidFill>
                <a:effectLst/>
                <a:latin typeface="Times New Roman" panose="02020603050405020304" pitchFamily="18" charset="0"/>
              </a:rPr>
              <a:t>ontinue this process until all marks in the list are tallied</a:t>
            </a:r>
            <a:r>
              <a:rPr lang="en-US" b="1" i="0" dirty="0">
                <a:solidFill>
                  <a:srgbClr val="00B050"/>
                </a:solidFill>
                <a:effectLst/>
                <a:latin typeface="Times New Roman" panose="02020603050405020304" pitchFamily="18" charset="0"/>
              </a:rPr>
              <a:t>.</a:t>
            </a:r>
            <a:endParaRPr lang="ar-SA" b="1" dirty="0">
              <a:solidFill>
                <a:srgbClr val="00B050"/>
              </a:solidFill>
            </a:endParaRPr>
          </a:p>
        </p:txBody>
      </p:sp>
    </p:spTree>
    <p:extLst>
      <p:ext uri="{BB962C8B-B14F-4D97-AF65-F5344CB8AC3E}">
        <p14:creationId xmlns:p14="http://schemas.microsoft.com/office/powerpoint/2010/main" val="377363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243466"/>
            <a:ext cx="10058400" cy="1036694"/>
          </a:xfrm>
          <a:noFill/>
        </p:spPr>
        <p:txBody>
          <a:bodyPr/>
          <a:lstStyle/>
          <a:p>
            <a:pPr marL="0" indent="0" algn="l" rtl="0">
              <a:buNone/>
            </a:pPr>
            <a:r>
              <a:rPr lang="en-GB" sz="4300" b="1" dirty="0">
                <a:solidFill>
                  <a:srgbClr val="0070C0"/>
                </a:solidFill>
                <a:latin typeface="+mn-lt"/>
                <a:cs typeface="APPLE CHANCERY" panose="03020702040506060504" pitchFamily="66" charset="-79"/>
              </a:rPr>
              <a:t>Objectives</a:t>
            </a:r>
            <a:endParaRPr lang="en-US" sz="4300" b="1" dirty="0">
              <a:solidFill>
                <a:srgbClr val="0070C0"/>
              </a:solidFill>
              <a:latin typeface="+mn-lt"/>
              <a:cs typeface="APPLE CHANCERY" panose="03020702040506060504" pitchFamily="66" charset="-79"/>
            </a:endParaRPr>
          </a:p>
        </p:txBody>
      </p:sp>
      <p:sp>
        <p:nvSpPr>
          <p:cNvPr id="3" name="Content Placeholder 2"/>
          <p:cNvSpPr>
            <a:spLocks noGrp="1"/>
          </p:cNvSpPr>
          <p:nvPr>
            <p:ph sz="quarter" idx="13"/>
          </p:nvPr>
        </p:nvSpPr>
        <p:spPr>
          <a:xfrm>
            <a:off x="447040" y="1452880"/>
            <a:ext cx="10678160" cy="5405120"/>
          </a:xfrm>
        </p:spPr>
        <p:txBody>
          <a:bodyPr>
            <a:normAutofit fontScale="62500" lnSpcReduction="20000"/>
          </a:bodyPr>
          <a:lstStyle/>
          <a:p>
            <a:pPr marL="274320" lvl="0" indent="-274320" algn="l" rtl="0">
              <a:lnSpc>
                <a:spcPct val="150000"/>
              </a:lnSpc>
              <a:spcBef>
                <a:spcPct val="20000"/>
              </a:spcBef>
              <a:buClr>
                <a:srgbClr val="0BD0D9"/>
              </a:buClr>
              <a:buSzPct val="95000"/>
              <a:buNone/>
            </a:pPr>
            <a:r>
              <a:rPr lang="en-GB" sz="3400" b="1" u="sng" dirty="0">
                <a:solidFill>
                  <a:prstClr val="black"/>
                </a:solidFill>
                <a:latin typeface="Times New Roman" pitchFamily="18" charset="0"/>
                <a:cs typeface="Times New Roman" pitchFamily="18" charset="0"/>
              </a:rPr>
              <a:t>At the end of discussion, every candidate will be able to:</a:t>
            </a:r>
          </a:p>
          <a:p>
            <a:pPr marL="342900" lvl="0" indent="-342900" algn="l" rtl="0">
              <a:lnSpc>
                <a:spcPct val="150000"/>
              </a:lnSpc>
              <a:spcBef>
                <a:spcPct val="20000"/>
              </a:spcBef>
              <a:buClrTx/>
              <a:buFont typeface="Arial" pitchFamily="34" charset="0"/>
              <a:buChar char="•"/>
            </a:pPr>
            <a:r>
              <a:rPr lang="en-GB" sz="3400" dirty="0">
                <a:solidFill>
                  <a:prstClr val="black"/>
                </a:solidFill>
                <a:latin typeface="Times New Roman" pitchFamily="18" charset="0"/>
                <a:cs typeface="Times New Roman" pitchFamily="18" charset="0"/>
              </a:rPr>
              <a:t>Interpret test scores , Scores and Raw score</a:t>
            </a:r>
          </a:p>
          <a:p>
            <a:pPr marL="342900" lvl="0" indent="-342900" algn="l" rtl="0">
              <a:lnSpc>
                <a:spcPct val="150000"/>
              </a:lnSpc>
              <a:spcBef>
                <a:spcPct val="20000"/>
              </a:spcBef>
              <a:buClrTx/>
              <a:buFont typeface="Arial" pitchFamily="34" charset="0"/>
              <a:buChar char="•"/>
            </a:pPr>
            <a:r>
              <a:rPr lang="en-GB" sz="3400" dirty="0">
                <a:solidFill>
                  <a:prstClr val="black"/>
                </a:solidFill>
                <a:latin typeface="Times New Roman" pitchFamily="18" charset="0"/>
                <a:cs typeface="Times New Roman" pitchFamily="18" charset="0"/>
              </a:rPr>
              <a:t>Discuss  importance of interpreting test scores. </a:t>
            </a:r>
          </a:p>
          <a:p>
            <a:pPr marL="342900" lvl="0" indent="-342900" algn="l" rtl="0">
              <a:lnSpc>
                <a:spcPct val="150000"/>
              </a:lnSpc>
              <a:spcBef>
                <a:spcPct val="20000"/>
              </a:spcBef>
              <a:buClrTx/>
              <a:buFont typeface="Arial" pitchFamily="34" charset="0"/>
              <a:buChar char="•"/>
            </a:pPr>
            <a:r>
              <a:rPr lang="en-US" sz="3400" dirty="0">
                <a:latin typeface="Times New Roman" panose="02020603050405020304" pitchFamily="18" charset="0"/>
                <a:cs typeface="Times New Roman" panose="02020603050405020304" pitchFamily="18" charset="0"/>
              </a:rPr>
              <a:t>Utilize and apply different statistical methods</a:t>
            </a:r>
            <a:r>
              <a:rPr lang="en-GB" sz="3400" dirty="0">
                <a:latin typeface="Times New Roman" pitchFamily="18" charset="0"/>
                <a:cs typeface="Times New Roman" pitchFamily="18" charset="0"/>
              </a:rPr>
              <a:t> (tables and graphs) </a:t>
            </a:r>
            <a:r>
              <a:rPr lang="en-US" sz="3400" dirty="0">
                <a:latin typeface="Times New Roman" panose="02020603050405020304" pitchFamily="18" charset="0"/>
                <a:cs typeface="Times New Roman" panose="02020603050405020304" pitchFamily="18" charset="0"/>
              </a:rPr>
              <a:t> for test score distributions .</a:t>
            </a:r>
          </a:p>
          <a:p>
            <a:pPr marL="342900" lvl="0" indent="-342900" algn="l" rtl="0">
              <a:lnSpc>
                <a:spcPct val="150000"/>
              </a:lnSpc>
              <a:spcBef>
                <a:spcPct val="20000"/>
              </a:spcBef>
              <a:buClrTx/>
              <a:buFont typeface="Arial" pitchFamily="34" charset="0"/>
              <a:buChar char="•"/>
            </a:pPr>
            <a:r>
              <a:rPr lang="en-GB" sz="3400" dirty="0">
                <a:solidFill>
                  <a:prstClr val="black"/>
                </a:solidFill>
                <a:latin typeface="Times New Roman" pitchFamily="18" charset="0"/>
                <a:cs typeface="Times New Roman" pitchFamily="18" charset="0"/>
              </a:rPr>
              <a:t>Differentiate between characteristics of test score distribution</a:t>
            </a:r>
          </a:p>
          <a:p>
            <a:pPr marL="342900" lvl="0" indent="-342900" algn="l" rtl="0">
              <a:lnSpc>
                <a:spcPct val="150000"/>
              </a:lnSpc>
              <a:spcBef>
                <a:spcPct val="20000"/>
              </a:spcBef>
              <a:buClrTx/>
              <a:buFont typeface="Arial" pitchFamily="34" charset="0"/>
              <a:buChar char="•"/>
            </a:pPr>
            <a:r>
              <a:rPr lang="en-GB" sz="3400" dirty="0">
                <a:solidFill>
                  <a:prstClr val="black"/>
                </a:solidFill>
                <a:latin typeface="Times New Roman" pitchFamily="18" charset="0"/>
                <a:cs typeface="Times New Roman" pitchFamily="18" charset="0"/>
              </a:rPr>
              <a:t>Apply </a:t>
            </a:r>
            <a:r>
              <a:rPr lang="en-US" sz="3400" dirty="0">
                <a:solidFill>
                  <a:prstClr val="black"/>
                </a:solidFill>
                <a:latin typeface="Times New Roman" pitchFamily="18" charset="0"/>
                <a:cs typeface="Times New Roman" pitchFamily="18" charset="0"/>
              </a:rPr>
              <a:t>measures of central tendency and measures of variability to describe test scores.</a:t>
            </a:r>
          </a:p>
          <a:p>
            <a:pPr marL="342900" lvl="0" indent="-342900">
              <a:lnSpc>
                <a:spcPct val="150000"/>
              </a:lnSpc>
              <a:buClrTx/>
              <a:buFont typeface="Arial" pitchFamily="34" charset="0"/>
              <a:buChar char="•"/>
            </a:pPr>
            <a:r>
              <a:rPr lang="en-US" sz="3400" dirty="0">
                <a:solidFill>
                  <a:prstClr val="black"/>
                </a:solidFill>
                <a:latin typeface="Times New Roman" pitchFamily="18" charset="0"/>
                <a:cs typeface="Times New Roman" pitchFamily="18" charset="0"/>
              </a:rPr>
              <a:t>Distinguish between methods for interpreting individual test scores: teacher-made tests ,standardized tests, Norm reference interpretation and criterion reference interpretation.</a:t>
            </a:r>
          </a:p>
          <a:p>
            <a:pPr marL="342900" lvl="0" indent="-342900" algn="l" rtl="0">
              <a:lnSpc>
                <a:spcPct val="150000"/>
              </a:lnSpc>
              <a:spcBef>
                <a:spcPct val="20000"/>
              </a:spcBef>
              <a:buClrTx/>
              <a:buFont typeface="Arial" pitchFamily="34" charset="0"/>
              <a:buChar char="•"/>
            </a:pPr>
            <a:r>
              <a:rPr lang="en-US" sz="3400" dirty="0">
                <a:solidFill>
                  <a:prstClr val="black"/>
                </a:solidFill>
                <a:latin typeface="Times New Roman" pitchFamily="18" charset="0"/>
                <a:cs typeface="Times New Roman" pitchFamily="18" charset="0"/>
              </a:rPr>
              <a:t>Apply percentile rank and percentage of correct scores for a test score.</a:t>
            </a:r>
          </a:p>
          <a:p>
            <a:pPr marL="342900" lvl="0" indent="-342900" algn="l" rtl="0">
              <a:lnSpc>
                <a:spcPct val="150000"/>
              </a:lnSpc>
              <a:spcBef>
                <a:spcPct val="20000"/>
              </a:spcBef>
              <a:buClrTx/>
              <a:buFont typeface="Arial" pitchFamily="34" charset="0"/>
              <a:buChar char="•"/>
            </a:pPr>
            <a:endParaRPr lang="en-US" dirty="0"/>
          </a:p>
        </p:txBody>
      </p:sp>
    </p:spTree>
    <p:extLst>
      <p:ext uri="{BB962C8B-B14F-4D97-AF65-F5344CB8AC3E}">
        <p14:creationId xmlns:p14="http://schemas.microsoft.com/office/powerpoint/2010/main" val="671991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07" y="423697"/>
            <a:ext cx="11319793" cy="1371600"/>
          </a:xfrm>
        </p:spPr>
        <p:txBody>
          <a:bodyPr>
            <a:normAutofit/>
          </a:bodyPr>
          <a:lstStyle/>
          <a:p>
            <a:pPr marL="0" indent="0" algn="l">
              <a:buNone/>
            </a:pPr>
            <a:r>
              <a:rPr lang="en-GB" sz="3600" b="1" dirty="0">
                <a:solidFill>
                  <a:srgbClr val="0070C0"/>
                </a:solidFill>
                <a:latin typeface="+mn-lt"/>
              </a:rPr>
              <a:t>Methods of Test Score Distribution</a:t>
            </a:r>
            <a:br>
              <a:rPr lang="ar-SA" sz="3600" b="1" dirty="0">
                <a:solidFill>
                  <a:srgbClr val="0070C0"/>
                </a:solidFill>
                <a:latin typeface="+mn-lt"/>
              </a:rPr>
            </a:br>
            <a:r>
              <a:rPr lang="en-GB" sz="3600" b="1" dirty="0">
                <a:solidFill>
                  <a:srgbClr val="0070C0"/>
                </a:solidFill>
                <a:latin typeface="+mn-lt"/>
              </a:rPr>
              <a:t> ( Tables) cont. Example 1 </a:t>
            </a:r>
            <a:endParaRPr lang="en-US" sz="3600" b="1" dirty="0">
              <a:solidFill>
                <a:srgbClr val="0070C0"/>
              </a:solidFill>
              <a:latin typeface="+mn-lt"/>
            </a:endParaRPr>
          </a:p>
        </p:txBody>
      </p:sp>
      <p:pic>
        <p:nvPicPr>
          <p:cNvPr id="10" name="عنصر نائب للمحتوى 9">
            <a:extLst>
              <a:ext uri="{FF2B5EF4-FFF2-40B4-BE49-F238E27FC236}">
                <a16:creationId xmlns:a16="http://schemas.microsoft.com/office/drawing/2014/main" id="{47B95A4D-8079-40A3-DC1E-43F09A131E6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46899" y="2812648"/>
            <a:ext cx="2616210" cy="3541853"/>
          </a:xfrm>
        </p:spPr>
      </p:pic>
      <p:sp>
        <p:nvSpPr>
          <p:cNvPr id="7" name="مربع نص 6">
            <a:extLst>
              <a:ext uri="{FF2B5EF4-FFF2-40B4-BE49-F238E27FC236}">
                <a16:creationId xmlns:a16="http://schemas.microsoft.com/office/drawing/2014/main" id="{D3B85CB7-350E-B67C-E21D-F85FA98E98B6}"/>
              </a:ext>
            </a:extLst>
          </p:cNvPr>
          <p:cNvSpPr txBox="1"/>
          <p:nvPr/>
        </p:nvSpPr>
        <p:spPr>
          <a:xfrm>
            <a:off x="567407" y="1836191"/>
            <a:ext cx="10271760" cy="1200329"/>
          </a:xfrm>
          <a:prstGeom prst="rect">
            <a:avLst/>
          </a:prstGeom>
          <a:noFill/>
        </p:spPr>
        <p:txBody>
          <a:bodyPr wrap="square">
            <a:spAutoFit/>
          </a:bodyPr>
          <a:lstStyle/>
          <a:p>
            <a:pPr algn="l"/>
            <a:r>
              <a:rPr lang="en-US" sz="2400" b="1" i="0" dirty="0">
                <a:solidFill>
                  <a:srgbClr val="000000"/>
                </a:solidFill>
                <a:effectLst/>
                <a:latin typeface="Times New Roman" panose="02020603050405020304" pitchFamily="18" charset="0"/>
              </a:rPr>
              <a:t>Step 3:</a:t>
            </a:r>
            <a:endParaRPr lang="en-US" sz="2400" b="0" i="0" dirty="0">
              <a:solidFill>
                <a:srgbClr val="000000"/>
              </a:solidFill>
              <a:effectLst/>
              <a:latin typeface="Times New Roman" panose="02020603050405020304" pitchFamily="18" charset="0"/>
            </a:endParaRPr>
          </a:p>
          <a:p>
            <a:pPr algn="l"/>
            <a:r>
              <a:rPr lang="en-US" sz="2400" b="0" i="0" dirty="0">
                <a:solidFill>
                  <a:srgbClr val="000000"/>
                </a:solidFill>
                <a:effectLst/>
                <a:latin typeface="Times New Roman" panose="02020603050405020304" pitchFamily="18" charset="0"/>
              </a:rPr>
              <a:t>Count the number of tally marks for each mark and write it in third column.  The finished frequency table is as follows:</a:t>
            </a:r>
          </a:p>
        </p:txBody>
      </p:sp>
    </p:spTree>
    <p:extLst>
      <p:ext uri="{BB962C8B-B14F-4D97-AF65-F5344CB8AC3E}">
        <p14:creationId xmlns:p14="http://schemas.microsoft.com/office/powerpoint/2010/main" val="143611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149419-7563-1002-76DC-FE2B448CE525}"/>
              </a:ext>
            </a:extLst>
          </p:cNvPr>
          <p:cNvSpPr>
            <a:spLocks noGrp="1"/>
          </p:cNvSpPr>
          <p:nvPr>
            <p:ph type="title"/>
          </p:nvPr>
        </p:nvSpPr>
        <p:spPr>
          <a:xfrm>
            <a:off x="396240" y="540994"/>
            <a:ext cx="11430000" cy="1033806"/>
          </a:xfrm>
        </p:spPr>
        <p:txBody>
          <a:bodyPr>
            <a:noAutofit/>
          </a:bodyPr>
          <a:lstStyle/>
          <a:p>
            <a:pPr marL="0" indent="0" algn="l">
              <a:buNone/>
            </a:pPr>
            <a:r>
              <a:rPr lang="en-GB" sz="4000" b="1" dirty="0">
                <a:solidFill>
                  <a:srgbClr val="0070C0"/>
                </a:solidFill>
                <a:latin typeface="+mn-lt"/>
              </a:rPr>
              <a:t>Methods of Test Score Distribution  ( Tables) cont. Example 2 </a:t>
            </a:r>
            <a:endParaRPr lang="ar-SA" sz="4800" dirty="0">
              <a:solidFill>
                <a:srgbClr val="0070C0"/>
              </a:solidFill>
              <a:latin typeface="+mn-lt"/>
            </a:endParaRPr>
          </a:p>
        </p:txBody>
      </p:sp>
      <p:sp>
        <p:nvSpPr>
          <p:cNvPr id="3" name="عنصر نائب للمحتوى 2">
            <a:extLst>
              <a:ext uri="{FF2B5EF4-FFF2-40B4-BE49-F238E27FC236}">
                <a16:creationId xmlns:a16="http://schemas.microsoft.com/office/drawing/2014/main" id="{930F2EB5-F955-39FC-D6E7-9560910A111D}"/>
              </a:ext>
            </a:extLst>
          </p:cNvPr>
          <p:cNvSpPr>
            <a:spLocks noGrp="1"/>
          </p:cNvSpPr>
          <p:nvPr>
            <p:ph sz="quarter" idx="13"/>
          </p:nvPr>
        </p:nvSpPr>
        <p:spPr>
          <a:xfrm>
            <a:off x="528320" y="1805966"/>
            <a:ext cx="10850880" cy="4511040"/>
          </a:xfrm>
        </p:spPr>
        <p:txBody>
          <a:bodyPr>
            <a:noAutofit/>
          </a:bodyPr>
          <a:lstStyle/>
          <a:p>
            <a:pPr marL="0" indent="0" algn="l" rtl="0">
              <a:buNone/>
            </a:pPr>
            <a:r>
              <a:rPr lang="en-US" sz="2400" b="1" i="0" dirty="0">
                <a:solidFill>
                  <a:srgbClr val="FB0000"/>
                </a:solidFill>
                <a:effectLst/>
                <a:latin typeface="Times New Roman" panose="02020603050405020304" pitchFamily="18" charset="0"/>
              </a:rPr>
              <a:t>Class Intervals (or Groups)</a:t>
            </a:r>
          </a:p>
          <a:p>
            <a:pPr algn="l" rtl="0"/>
            <a:r>
              <a:rPr lang="en-US" sz="2400" b="0" i="0" dirty="0">
                <a:solidFill>
                  <a:srgbClr val="000000"/>
                </a:solidFill>
                <a:effectLst/>
                <a:latin typeface="Times New Roman" panose="02020603050405020304" pitchFamily="18" charset="0"/>
              </a:rPr>
              <a:t>When the set of data values are </a:t>
            </a:r>
            <a:r>
              <a:rPr lang="en-US" sz="2400" b="1" i="0" dirty="0">
                <a:solidFill>
                  <a:srgbClr val="000000"/>
                </a:solidFill>
                <a:effectLst/>
                <a:latin typeface="Times New Roman" panose="02020603050405020304" pitchFamily="18" charset="0"/>
              </a:rPr>
              <a:t>spread out</a:t>
            </a:r>
            <a:r>
              <a:rPr lang="en-US" sz="2400" b="0" i="0" dirty="0">
                <a:solidFill>
                  <a:srgbClr val="000000"/>
                </a:solidFill>
                <a:effectLst/>
                <a:latin typeface="Times New Roman" panose="02020603050405020304" pitchFamily="18" charset="0"/>
              </a:rPr>
              <a:t>, it is difficult to set up a </a:t>
            </a:r>
            <a:r>
              <a:rPr lang="en-US" sz="2400" b="1" i="0" dirty="0">
                <a:solidFill>
                  <a:srgbClr val="00B050"/>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frequency table</a:t>
            </a:r>
            <a:r>
              <a:rPr lang="en-US" sz="2400" b="1" i="0" dirty="0">
                <a:solidFill>
                  <a:srgbClr val="00B05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  </a:t>
            </a:r>
          </a:p>
          <a:p>
            <a:pPr algn="l" rtl="0"/>
            <a:r>
              <a:rPr lang="en-US" sz="2400" dirty="0">
                <a:solidFill>
                  <a:srgbClr val="000000"/>
                </a:solidFill>
                <a:latin typeface="Times New Roman" panose="02020603050405020304" pitchFamily="18" charset="0"/>
              </a:rPr>
              <a:t>G</a:t>
            </a:r>
            <a:r>
              <a:rPr lang="en-US" sz="2400" b="0" i="0" dirty="0">
                <a:solidFill>
                  <a:srgbClr val="000000"/>
                </a:solidFill>
                <a:effectLst/>
                <a:latin typeface="Times New Roman" panose="02020603050405020304" pitchFamily="18" charset="0"/>
              </a:rPr>
              <a:t>roup the data into </a:t>
            </a:r>
            <a:r>
              <a:rPr lang="en-US" sz="2400" b="1" i="0" dirty="0">
                <a:solidFill>
                  <a:srgbClr val="000000"/>
                </a:solidFill>
                <a:effectLst/>
                <a:latin typeface="Times New Roman" panose="02020603050405020304" pitchFamily="18" charset="0"/>
              </a:rPr>
              <a:t>class intervals</a:t>
            </a:r>
            <a:r>
              <a:rPr lang="en-US" sz="2400" b="0" i="0" dirty="0">
                <a:solidFill>
                  <a:srgbClr val="000000"/>
                </a:solidFill>
                <a:effectLst/>
                <a:latin typeface="Times New Roman" panose="02020603050405020304" pitchFamily="18" charset="0"/>
              </a:rPr>
              <a:t> (or groups) to help in organize, interpret and analyze the data.</a:t>
            </a:r>
            <a:endParaRPr lang="en-US" sz="2400" dirty="0">
              <a:solidFill>
                <a:srgbClr val="000000"/>
              </a:solidFill>
              <a:latin typeface="Times New Roman" panose="02020603050405020304" pitchFamily="18" charset="0"/>
            </a:endParaRPr>
          </a:p>
          <a:p>
            <a:pPr marL="0" indent="0" algn="l" rtl="0">
              <a:buNone/>
            </a:pPr>
            <a:r>
              <a:rPr lang="en-US" sz="2400" b="0" i="0" dirty="0">
                <a:solidFill>
                  <a:srgbClr val="000000"/>
                </a:solidFill>
                <a:effectLst/>
                <a:latin typeface="Times New Roman" panose="02020603050405020304" pitchFamily="18" charset="0"/>
              </a:rPr>
              <a:t>The </a:t>
            </a:r>
            <a:r>
              <a:rPr lang="en-US" sz="2400" b="1" i="0" dirty="0">
                <a:solidFill>
                  <a:srgbClr val="000000"/>
                </a:solidFill>
                <a:effectLst/>
                <a:latin typeface="Times New Roman" panose="02020603050405020304" pitchFamily="18" charset="0"/>
              </a:rPr>
              <a:t>frequency of a group</a:t>
            </a:r>
            <a:r>
              <a:rPr lang="en-US" sz="2400" b="0" i="0" dirty="0">
                <a:solidFill>
                  <a:srgbClr val="000000"/>
                </a:solidFill>
                <a:effectLst/>
                <a:latin typeface="Times New Roman" panose="02020603050405020304" pitchFamily="18" charset="0"/>
              </a:rPr>
              <a:t> (or class interval) is the number of data values that fall in the range specified by that group (or class interval).</a:t>
            </a:r>
          </a:p>
          <a:p>
            <a:pPr marL="0" indent="0" algn="l" rtl="0">
              <a:buNone/>
            </a:pPr>
            <a:endParaRPr lang="en-US" sz="2400" b="0" i="0" dirty="0">
              <a:solidFill>
                <a:srgbClr val="000000"/>
              </a:solidFill>
              <a:effectLst/>
              <a:latin typeface="Times New Roman" panose="02020603050405020304" pitchFamily="18" charset="0"/>
            </a:endParaRPr>
          </a:p>
          <a:p>
            <a:pPr algn="l" rtl="0"/>
            <a:r>
              <a:rPr lang="en-US" sz="2400" b="0" i="0" dirty="0">
                <a:solidFill>
                  <a:srgbClr val="000000"/>
                </a:solidFill>
                <a:effectLst/>
                <a:latin typeface="Times New Roman" panose="02020603050405020304" pitchFamily="18" charset="0"/>
              </a:rPr>
              <a:t>Each group starts at a data value that is a multiple of that group.  For example, if the size of the group is 5, then the groups should start at 5, 10, 15, 20 etc.  </a:t>
            </a:r>
          </a:p>
          <a:p>
            <a:pPr marL="0" indent="0" algn="l" rtl="0">
              <a:buNone/>
            </a:pPr>
            <a:endParaRPr lang="en-US"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0309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149419-7563-1002-76DC-FE2B448CE525}"/>
              </a:ext>
            </a:extLst>
          </p:cNvPr>
          <p:cNvSpPr>
            <a:spLocks noGrp="1"/>
          </p:cNvSpPr>
          <p:nvPr>
            <p:ph type="title"/>
          </p:nvPr>
        </p:nvSpPr>
        <p:spPr>
          <a:xfrm>
            <a:off x="691060" y="494436"/>
            <a:ext cx="11236780" cy="1207795"/>
          </a:xfrm>
        </p:spPr>
        <p:txBody>
          <a:bodyPr>
            <a:normAutofit/>
          </a:bodyPr>
          <a:lstStyle/>
          <a:p>
            <a:pPr marL="0" indent="0" algn="l">
              <a:buNone/>
            </a:pPr>
            <a:r>
              <a:rPr lang="en-GB" sz="3600" b="1" dirty="0">
                <a:solidFill>
                  <a:srgbClr val="0070C0"/>
                </a:solidFill>
                <a:latin typeface="+mn-lt"/>
              </a:rPr>
              <a:t>Methods of Test Score Distribution ( Tables) cont. Example 2 </a:t>
            </a:r>
            <a:endParaRPr lang="ar-SA" sz="3600" dirty="0">
              <a:solidFill>
                <a:srgbClr val="0070C0"/>
              </a:solidFill>
              <a:latin typeface="+mn-lt"/>
            </a:endParaRPr>
          </a:p>
        </p:txBody>
      </p:sp>
      <p:sp>
        <p:nvSpPr>
          <p:cNvPr id="3" name="عنصر نائب للمحتوى 2">
            <a:extLst>
              <a:ext uri="{FF2B5EF4-FFF2-40B4-BE49-F238E27FC236}">
                <a16:creationId xmlns:a16="http://schemas.microsoft.com/office/drawing/2014/main" id="{930F2EB5-F955-39FC-D6E7-9560910A111D}"/>
              </a:ext>
            </a:extLst>
          </p:cNvPr>
          <p:cNvSpPr>
            <a:spLocks noGrp="1"/>
          </p:cNvSpPr>
          <p:nvPr>
            <p:ph sz="quarter" idx="13"/>
          </p:nvPr>
        </p:nvSpPr>
        <p:spPr>
          <a:xfrm>
            <a:off x="873760" y="1796415"/>
            <a:ext cx="10424160" cy="3931920"/>
          </a:xfrm>
        </p:spPr>
        <p:txBody>
          <a:bodyPr>
            <a:normAutofit/>
          </a:bodyPr>
          <a:lstStyle/>
          <a:p>
            <a:pPr marL="45720" indent="0">
              <a:buNone/>
            </a:pPr>
            <a:br>
              <a:rPr lang="en-US" dirty="0"/>
            </a:br>
            <a:endParaRPr lang="ar-SA" dirty="0"/>
          </a:p>
        </p:txBody>
      </p:sp>
      <p:pic>
        <p:nvPicPr>
          <p:cNvPr id="1028" name="Picture 4">
            <a:extLst>
              <a:ext uri="{FF2B5EF4-FFF2-40B4-BE49-F238E27FC236}">
                <a16:creationId xmlns:a16="http://schemas.microsoft.com/office/drawing/2014/main" id="{91C3D948-F889-F290-39FE-C654A0DCC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027" y="3030855"/>
            <a:ext cx="9045146"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186EEB12-30C7-0E66-9EB0-AA6BCEAC1930}"/>
              </a:ext>
            </a:extLst>
          </p:cNvPr>
          <p:cNvSpPr txBox="1"/>
          <p:nvPr/>
        </p:nvSpPr>
        <p:spPr>
          <a:xfrm>
            <a:off x="1066800" y="1781710"/>
            <a:ext cx="9753600" cy="830997"/>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rPr>
              <a:t>The number of calls from motorists per day for roadside service was recorded for the month of December 2003.  The results were as follows:</a:t>
            </a:r>
            <a:endParaRPr lang="ar-SA" sz="2400" dirty="0"/>
          </a:p>
        </p:txBody>
      </p:sp>
      <p:sp>
        <p:nvSpPr>
          <p:cNvPr id="7" name="مربع نص 6">
            <a:extLst>
              <a:ext uri="{FF2B5EF4-FFF2-40B4-BE49-F238E27FC236}">
                <a16:creationId xmlns:a16="http://schemas.microsoft.com/office/drawing/2014/main" id="{CE99AEFE-D526-E34D-F2CC-EBD43D53D504}"/>
              </a:ext>
            </a:extLst>
          </p:cNvPr>
          <p:cNvSpPr txBox="1"/>
          <p:nvPr/>
        </p:nvSpPr>
        <p:spPr>
          <a:xfrm>
            <a:off x="1280160" y="4974377"/>
            <a:ext cx="8564880" cy="584775"/>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rPr>
              <a:t>Set up a frequency table for this set of data values</a:t>
            </a:r>
            <a:endParaRPr lang="ar-SA" sz="3200" dirty="0"/>
          </a:p>
        </p:txBody>
      </p:sp>
      <mc:AlternateContent xmlns:mc="http://schemas.openxmlformats.org/markup-compatibility/2006" xmlns:p14="http://schemas.microsoft.com/office/powerpoint/2010/main">
        <mc:Choice Requires="p14">
          <p:contentPart p14:bwMode="auto" r:id="rId3">
            <p14:nvContentPartPr>
              <p14:cNvPr id="4" name="حبر 3">
                <a:extLst>
                  <a:ext uri="{FF2B5EF4-FFF2-40B4-BE49-F238E27FC236}">
                    <a16:creationId xmlns:a16="http://schemas.microsoft.com/office/drawing/2014/main" id="{9E423838-D125-9C7A-3792-647A846F29D6}"/>
                  </a:ext>
                </a:extLst>
              </p14:cNvPr>
              <p14:cNvContentPartPr/>
              <p14:nvPr/>
            </p14:nvContentPartPr>
            <p14:xfrm>
              <a:off x="5770640" y="538160"/>
              <a:ext cx="360" cy="360"/>
            </p14:xfrm>
          </p:contentPart>
        </mc:Choice>
        <mc:Fallback xmlns="">
          <p:pic>
            <p:nvPicPr>
              <p:cNvPr id="4" name="حبر 3">
                <a:extLst>
                  <a:ext uri="{FF2B5EF4-FFF2-40B4-BE49-F238E27FC236}">
                    <a16:creationId xmlns:a16="http://schemas.microsoft.com/office/drawing/2014/main" id="{9E423838-D125-9C7A-3792-647A846F29D6}"/>
                  </a:ext>
                </a:extLst>
              </p:cNvPr>
              <p:cNvPicPr/>
              <p:nvPr/>
            </p:nvPicPr>
            <p:blipFill>
              <a:blip r:embed="rId4"/>
              <a:stretch>
                <a:fillRect/>
              </a:stretch>
            </p:blipFill>
            <p:spPr>
              <a:xfrm>
                <a:off x="5762000" y="5291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حبر 5">
                <a:extLst>
                  <a:ext uri="{FF2B5EF4-FFF2-40B4-BE49-F238E27FC236}">
                    <a16:creationId xmlns:a16="http://schemas.microsoft.com/office/drawing/2014/main" id="{ECCCB807-649C-2FFC-D3C7-31A4C22659EF}"/>
                  </a:ext>
                </a:extLst>
              </p14:cNvPr>
              <p14:cNvContentPartPr/>
              <p14:nvPr/>
            </p14:nvContentPartPr>
            <p14:xfrm>
              <a:off x="7650200" y="2560280"/>
              <a:ext cx="360" cy="360"/>
            </p14:xfrm>
          </p:contentPart>
        </mc:Choice>
        <mc:Fallback xmlns="">
          <p:pic>
            <p:nvPicPr>
              <p:cNvPr id="6" name="حبر 5">
                <a:extLst>
                  <a:ext uri="{FF2B5EF4-FFF2-40B4-BE49-F238E27FC236}">
                    <a16:creationId xmlns:a16="http://schemas.microsoft.com/office/drawing/2014/main" id="{ECCCB807-649C-2FFC-D3C7-31A4C22659EF}"/>
                  </a:ext>
                </a:extLst>
              </p:cNvPr>
              <p:cNvPicPr/>
              <p:nvPr/>
            </p:nvPicPr>
            <p:blipFill>
              <a:blip r:embed="rId4"/>
              <a:stretch>
                <a:fillRect/>
              </a:stretch>
            </p:blipFill>
            <p:spPr>
              <a:xfrm>
                <a:off x="7641560" y="2551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حبر 7">
                <a:extLst>
                  <a:ext uri="{FF2B5EF4-FFF2-40B4-BE49-F238E27FC236}">
                    <a16:creationId xmlns:a16="http://schemas.microsoft.com/office/drawing/2014/main" id="{C4456A04-B9B9-415B-8BFE-1E69184B8112}"/>
                  </a:ext>
                </a:extLst>
              </p14:cNvPr>
              <p14:cNvContentPartPr/>
              <p14:nvPr/>
            </p14:nvContentPartPr>
            <p14:xfrm>
              <a:off x="4724120" y="1948640"/>
              <a:ext cx="360" cy="2160"/>
            </p14:xfrm>
          </p:contentPart>
        </mc:Choice>
        <mc:Fallback xmlns="">
          <p:pic>
            <p:nvPicPr>
              <p:cNvPr id="8" name="حبر 7">
                <a:extLst>
                  <a:ext uri="{FF2B5EF4-FFF2-40B4-BE49-F238E27FC236}">
                    <a16:creationId xmlns:a16="http://schemas.microsoft.com/office/drawing/2014/main" id="{C4456A04-B9B9-415B-8BFE-1E69184B8112}"/>
                  </a:ext>
                </a:extLst>
              </p:cNvPr>
              <p:cNvPicPr/>
              <p:nvPr/>
            </p:nvPicPr>
            <p:blipFill>
              <a:blip r:embed="rId7"/>
              <a:stretch>
                <a:fillRect/>
              </a:stretch>
            </p:blipFill>
            <p:spPr>
              <a:xfrm>
                <a:off x="4715480" y="1940000"/>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حبر 8">
                <a:extLst>
                  <a:ext uri="{FF2B5EF4-FFF2-40B4-BE49-F238E27FC236}">
                    <a16:creationId xmlns:a16="http://schemas.microsoft.com/office/drawing/2014/main" id="{65976F7D-BF3C-C0E0-0540-5957746313E8}"/>
                  </a:ext>
                </a:extLst>
              </p14:cNvPr>
              <p14:cNvContentPartPr/>
              <p14:nvPr/>
            </p14:nvContentPartPr>
            <p14:xfrm>
              <a:off x="1970840" y="1361120"/>
              <a:ext cx="360" cy="360"/>
            </p14:xfrm>
          </p:contentPart>
        </mc:Choice>
        <mc:Fallback xmlns="">
          <p:pic>
            <p:nvPicPr>
              <p:cNvPr id="9" name="حبر 8">
                <a:extLst>
                  <a:ext uri="{FF2B5EF4-FFF2-40B4-BE49-F238E27FC236}">
                    <a16:creationId xmlns:a16="http://schemas.microsoft.com/office/drawing/2014/main" id="{65976F7D-BF3C-C0E0-0540-5957746313E8}"/>
                  </a:ext>
                </a:extLst>
              </p:cNvPr>
              <p:cNvPicPr/>
              <p:nvPr/>
            </p:nvPicPr>
            <p:blipFill>
              <a:blip r:embed="rId4"/>
              <a:stretch>
                <a:fillRect/>
              </a:stretch>
            </p:blipFill>
            <p:spPr>
              <a:xfrm>
                <a:off x="1961840" y="1352480"/>
                <a:ext cx="18000" cy="18000"/>
              </a:xfrm>
              <a:prstGeom prst="rect">
                <a:avLst/>
              </a:prstGeom>
            </p:spPr>
          </p:pic>
        </mc:Fallback>
      </mc:AlternateContent>
    </p:spTree>
    <p:extLst>
      <p:ext uri="{BB962C8B-B14F-4D97-AF65-F5344CB8AC3E}">
        <p14:creationId xmlns:p14="http://schemas.microsoft.com/office/powerpoint/2010/main" val="2079399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149419-7563-1002-76DC-FE2B448CE525}"/>
              </a:ext>
            </a:extLst>
          </p:cNvPr>
          <p:cNvSpPr>
            <a:spLocks noGrp="1"/>
          </p:cNvSpPr>
          <p:nvPr>
            <p:ph type="title"/>
          </p:nvPr>
        </p:nvSpPr>
        <p:spPr>
          <a:xfrm>
            <a:off x="521746" y="274320"/>
            <a:ext cx="11409679" cy="876172"/>
          </a:xfrm>
        </p:spPr>
        <p:txBody>
          <a:bodyPr>
            <a:normAutofit/>
          </a:bodyPr>
          <a:lstStyle/>
          <a:p>
            <a:pPr marL="0" indent="0" algn="l">
              <a:buNone/>
            </a:pPr>
            <a:r>
              <a:rPr lang="en-GB" sz="3200" b="1" dirty="0">
                <a:solidFill>
                  <a:srgbClr val="0070C0"/>
                </a:solidFill>
                <a:latin typeface="+mn-lt"/>
              </a:rPr>
              <a:t>cont. Example 2 </a:t>
            </a:r>
            <a:endParaRPr lang="ar-SA" sz="3200" dirty="0">
              <a:solidFill>
                <a:srgbClr val="0070C0"/>
              </a:solidFill>
              <a:latin typeface="+mn-lt"/>
            </a:endParaRPr>
          </a:p>
        </p:txBody>
      </p:sp>
      <p:sp>
        <p:nvSpPr>
          <p:cNvPr id="3" name="عنصر نائب للمحتوى 2">
            <a:extLst>
              <a:ext uri="{FF2B5EF4-FFF2-40B4-BE49-F238E27FC236}">
                <a16:creationId xmlns:a16="http://schemas.microsoft.com/office/drawing/2014/main" id="{930F2EB5-F955-39FC-D6E7-9560910A111D}"/>
              </a:ext>
            </a:extLst>
          </p:cNvPr>
          <p:cNvSpPr>
            <a:spLocks noGrp="1"/>
          </p:cNvSpPr>
          <p:nvPr>
            <p:ph sz="quarter" idx="13"/>
          </p:nvPr>
        </p:nvSpPr>
        <p:spPr>
          <a:xfrm>
            <a:off x="873760" y="1796415"/>
            <a:ext cx="10424160" cy="3931920"/>
          </a:xfrm>
        </p:spPr>
        <p:txBody>
          <a:bodyPr>
            <a:normAutofit/>
          </a:bodyPr>
          <a:lstStyle/>
          <a:p>
            <a:br>
              <a:rPr lang="en-US" dirty="0"/>
            </a:br>
            <a:endParaRPr lang="ar-SA" dirty="0"/>
          </a:p>
        </p:txBody>
      </p:sp>
      <p:pic>
        <p:nvPicPr>
          <p:cNvPr id="1028" name="Picture 4">
            <a:extLst>
              <a:ext uri="{FF2B5EF4-FFF2-40B4-BE49-F238E27FC236}">
                <a16:creationId xmlns:a16="http://schemas.microsoft.com/office/drawing/2014/main" id="{91C3D948-F889-F290-39FE-C654A0DCC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547" y="970705"/>
            <a:ext cx="8268453" cy="1040868"/>
          </a:xfrm>
          <a:prstGeom prst="rect">
            <a:avLst/>
          </a:prstGeom>
          <a:noFill/>
          <a:extLst>
            <a:ext uri="{909E8E84-426E-40DD-AFC4-6F175D3DCCD1}">
              <a14:hiddenFill xmlns:a14="http://schemas.microsoft.com/office/drawing/2010/main">
                <a:solidFill>
                  <a:srgbClr val="FFFFFF"/>
                </a:solidFill>
              </a14:hiddenFill>
            </a:ext>
          </a:extLst>
        </p:spPr>
      </p:pic>
      <p:pic>
        <p:nvPicPr>
          <p:cNvPr id="11" name="صورة 10">
            <a:extLst>
              <a:ext uri="{FF2B5EF4-FFF2-40B4-BE49-F238E27FC236}">
                <a16:creationId xmlns:a16="http://schemas.microsoft.com/office/drawing/2014/main" id="{6F738C29-6CB6-FF6D-2572-A73570F90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690" y="2088368"/>
            <a:ext cx="5892800" cy="1986156"/>
          </a:xfrm>
          <a:prstGeom prst="rect">
            <a:avLst/>
          </a:prstGeom>
        </p:spPr>
      </p:pic>
      <p:sp>
        <p:nvSpPr>
          <p:cNvPr id="12" name="شكل بيضاوي 11">
            <a:extLst>
              <a:ext uri="{FF2B5EF4-FFF2-40B4-BE49-F238E27FC236}">
                <a16:creationId xmlns:a16="http://schemas.microsoft.com/office/drawing/2014/main" id="{D1331F2A-8986-DE09-D766-89049B06DDE2}"/>
              </a:ext>
            </a:extLst>
          </p:cNvPr>
          <p:cNvSpPr/>
          <p:nvPr/>
        </p:nvSpPr>
        <p:spPr>
          <a:xfrm>
            <a:off x="3202187" y="863354"/>
            <a:ext cx="516372" cy="399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319CB502-B99A-7E2F-A39F-8A0DF7D83D51}"/>
              </a:ext>
            </a:extLst>
          </p:cNvPr>
          <p:cNvSpPr/>
          <p:nvPr/>
        </p:nvSpPr>
        <p:spPr>
          <a:xfrm>
            <a:off x="4859707" y="877547"/>
            <a:ext cx="579120" cy="399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5" name="صورة 14">
            <a:extLst>
              <a:ext uri="{FF2B5EF4-FFF2-40B4-BE49-F238E27FC236}">
                <a16:creationId xmlns:a16="http://schemas.microsoft.com/office/drawing/2014/main" id="{AA6ECF2E-A496-9216-B9EB-C18380EAA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080" y="4123050"/>
            <a:ext cx="9663906" cy="1871595"/>
          </a:xfrm>
          <a:prstGeom prst="rect">
            <a:avLst/>
          </a:prstGeom>
        </p:spPr>
      </p:pic>
    </p:spTree>
    <p:extLst>
      <p:ext uri="{BB962C8B-B14F-4D97-AF65-F5344CB8AC3E}">
        <p14:creationId xmlns:p14="http://schemas.microsoft.com/office/powerpoint/2010/main" val="303010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149419-7563-1002-76DC-FE2B448CE525}"/>
              </a:ext>
            </a:extLst>
          </p:cNvPr>
          <p:cNvSpPr>
            <a:spLocks noGrp="1"/>
          </p:cNvSpPr>
          <p:nvPr>
            <p:ph type="title"/>
          </p:nvPr>
        </p:nvSpPr>
        <p:spPr>
          <a:xfrm>
            <a:off x="152400" y="243839"/>
            <a:ext cx="11887200" cy="1081735"/>
          </a:xfrm>
        </p:spPr>
        <p:txBody>
          <a:bodyPr>
            <a:normAutofit/>
          </a:bodyPr>
          <a:lstStyle/>
          <a:p>
            <a:pPr marL="0" indent="0" algn="l">
              <a:buNone/>
            </a:pPr>
            <a:r>
              <a:rPr lang="en-GB" sz="3200" b="1" dirty="0">
                <a:solidFill>
                  <a:srgbClr val="0070C0"/>
                </a:solidFill>
                <a:latin typeface="+mn-lt"/>
              </a:rPr>
              <a:t>cont. Example 2 </a:t>
            </a:r>
            <a:endParaRPr lang="ar-SA" sz="3200" dirty="0">
              <a:solidFill>
                <a:srgbClr val="0070C0"/>
              </a:solidFill>
              <a:latin typeface="+mn-lt"/>
            </a:endParaRPr>
          </a:p>
        </p:txBody>
      </p:sp>
      <p:sp>
        <p:nvSpPr>
          <p:cNvPr id="3" name="عنصر نائب للمحتوى 2">
            <a:extLst>
              <a:ext uri="{FF2B5EF4-FFF2-40B4-BE49-F238E27FC236}">
                <a16:creationId xmlns:a16="http://schemas.microsoft.com/office/drawing/2014/main" id="{930F2EB5-F955-39FC-D6E7-9560910A111D}"/>
              </a:ext>
            </a:extLst>
          </p:cNvPr>
          <p:cNvSpPr>
            <a:spLocks noGrp="1"/>
          </p:cNvSpPr>
          <p:nvPr>
            <p:ph sz="quarter" idx="13"/>
          </p:nvPr>
        </p:nvSpPr>
        <p:spPr>
          <a:xfrm>
            <a:off x="873760" y="1796415"/>
            <a:ext cx="10424160" cy="3931920"/>
          </a:xfrm>
        </p:spPr>
        <p:txBody>
          <a:bodyPr>
            <a:normAutofit/>
          </a:bodyPr>
          <a:lstStyle/>
          <a:p>
            <a:br>
              <a:rPr lang="en-US" dirty="0"/>
            </a:br>
            <a:endParaRPr lang="ar-SA" dirty="0"/>
          </a:p>
        </p:txBody>
      </p:sp>
      <p:pic>
        <p:nvPicPr>
          <p:cNvPr id="1028" name="Picture 4">
            <a:extLst>
              <a:ext uri="{FF2B5EF4-FFF2-40B4-BE49-F238E27FC236}">
                <a16:creationId xmlns:a16="http://schemas.microsoft.com/office/drawing/2014/main" id="{91C3D948-F889-F290-39FE-C654A0DCC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60" y="1220555"/>
            <a:ext cx="9045146" cy="1371600"/>
          </a:xfrm>
          <a:prstGeom prst="rect">
            <a:avLst/>
          </a:prstGeom>
          <a:noFill/>
          <a:extLst>
            <a:ext uri="{909E8E84-426E-40DD-AFC4-6F175D3DCCD1}">
              <a14:hiddenFill xmlns:a14="http://schemas.microsoft.com/office/drawing/2010/main">
                <a:solidFill>
                  <a:srgbClr val="FFFFFF"/>
                </a:solidFill>
              </a14:hiddenFill>
            </a:ext>
          </a:extLst>
        </p:spPr>
      </p:pic>
      <p:sp>
        <p:nvSpPr>
          <p:cNvPr id="12" name="شكل بيضاوي 11">
            <a:extLst>
              <a:ext uri="{FF2B5EF4-FFF2-40B4-BE49-F238E27FC236}">
                <a16:creationId xmlns:a16="http://schemas.microsoft.com/office/drawing/2014/main" id="{D1331F2A-8986-DE09-D766-89049B06DDE2}"/>
              </a:ext>
            </a:extLst>
          </p:cNvPr>
          <p:cNvSpPr/>
          <p:nvPr/>
        </p:nvSpPr>
        <p:spPr>
          <a:xfrm>
            <a:off x="1209040" y="1161173"/>
            <a:ext cx="579120" cy="399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319CB502-B99A-7E2F-A39F-8A0DF7D83D51}"/>
              </a:ext>
            </a:extLst>
          </p:cNvPr>
          <p:cNvSpPr/>
          <p:nvPr/>
        </p:nvSpPr>
        <p:spPr>
          <a:xfrm>
            <a:off x="3058160" y="1125664"/>
            <a:ext cx="579120" cy="399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0C4B91AB-4F5F-7AA7-4973-BFBF4D880BAA}"/>
              </a:ext>
            </a:extLst>
          </p:cNvPr>
          <p:cNvSpPr txBox="1"/>
          <p:nvPr/>
        </p:nvSpPr>
        <p:spPr>
          <a:xfrm>
            <a:off x="645160" y="2732684"/>
            <a:ext cx="6141720" cy="3108543"/>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rPr>
              <a:t>Step 1:  Construct a table with three columns, and then write the data groups or class intervals in the first column.  The size of each group is 40.  So, the groups will start at 0, 40, 80, 120, 160 and 200 to include all of the data.  Note that in fact we need 6 groups </a:t>
            </a:r>
            <a:endParaRPr lang="ar-SA" sz="2800" dirty="0"/>
          </a:p>
        </p:txBody>
      </p:sp>
      <p:pic>
        <p:nvPicPr>
          <p:cNvPr id="7" name="صورة 6">
            <a:extLst>
              <a:ext uri="{FF2B5EF4-FFF2-40B4-BE49-F238E27FC236}">
                <a16:creationId xmlns:a16="http://schemas.microsoft.com/office/drawing/2014/main" id="{4B5227E5-1E73-C038-847F-6885339E5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00" y="2827575"/>
            <a:ext cx="4511040" cy="3050402"/>
          </a:xfrm>
          <a:prstGeom prst="rect">
            <a:avLst/>
          </a:prstGeom>
        </p:spPr>
      </p:pic>
    </p:spTree>
    <p:extLst>
      <p:ext uri="{BB962C8B-B14F-4D97-AF65-F5344CB8AC3E}">
        <p14:creationId xmlns:p14="http://schemas.microsoft.com/office/powerpoint/2010/main" val="281607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149419-7563-1002-76DC-FE2B448CE525}"/>
              </a:ext>
            </a:extLst>
          </p:cNvPr>
          <p:cNvSpPr>
            <a:spLocks noGrp="1"/>
          </p:cNvSpPr>
          <p:nvPr>
            <p:ph type="title"/>
          </p:nvPr>
        </p:nvSpPr>
        <p:spPr>
          <a:xfrm>
            <a:off x="152400" y="223519"/>
            <a:ext cx="11887200" cy="1102055"/>
          </a:xfrm>
        </p:spPr>
        <p:txBody>
          <a:bodyPr>
            <a:normAutofit/>
          </a:bodyPr>
          <a:lstStyle/>
          <a:p>
            <a:pPr marL="0" indent="0" algn="l">
              <a:buNone/>
            </a:pPr>
            <a:r>
              <a:rPr lang="en-GB" sz="3200" b="1" dirty="0">
                <a:solidFill>
                  <a:srgbClr val="0070C0"/>
                </a:solidFill>
                <a:latin typeface="+mn-lt"/>
              </a:rPr>
              <a:t>cont. Example 2 </a:t>
            </a:r>
            <a:endParaRPr lang="ar-SA" sz="3200" dirty="0">
              <a:solidFill>
                <a:srgbClr val="0070C0"/>
              </a:solidFill>
              <a:latin typeface="+mn-lt"/>
            </a:endParaRPr>
          </a:p>
        </p:txBody>
      </p:sp>
      <p:sp>
        <p:nvSpPr>
          <p:cNvPr id="3" name="عنصر نائب للمحتوى 2">
            <a:extLst>
              <a:ext uri="{FF2B5EF4-FFF2-40B4-BE49-F238E27FC236}">
                <a16:creationId xmlns:a16="http://schemas.microsoft.com/office/drawing/2014/main" id="{930F2EB5-F955-39FC-D6E7-9560910A111D}"/>
              </a:ext>
            </a:extLst>
          </p:cNvPr>
          <p:cNvSpPr>
            <a:spLocks noGrp="1"/>
          </p:cNvSpPr>
          <p:nvPr>
            <p:ph sz="quarter" idx="13"/>
          </p:nvPr>
        </p:nvSpPr>
        <p:spPr>
          <a:xfrm>
            <a:off x="873760" y="1796415"/>
            <a:ext cx="10424160" cy="3931920"/>
          </a:xfrm>
        </p:spPr>
        <p:txBody>
          <a:bodyPr>
            <a:normAutofit/>
          </a:bodyPr>
          <a:lstStyle/>
          <a:p>
            <a:br>
              <a:rPr lang="en-US" dirty="0"/>
            </a:br>
            <a:endParaRPr lang="ar-SA" dirty="0"/>
          </a:p>
        </p:txBody>
      </p:sp>
      <p:pic>
        <p:nvPicPr>
          <p:cNvPr id="1028" name="Picture 4">
            <a:extLst>
              <a:ext uri="{FF2B5EF4-FFF2-40B4-BE49-F238E27FC236}">
                <a16:creationId xmlns:a16="http://schemas.microsoft.com/office/drawing/2014/main" id="{91C3D948-F889-F290-39FE-C654A0DCC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60" y="1220555"/>
            <a:ext cx="9045146" cy="1371600"/>
          </a:xfrm>
          <a:prstGeom prst="rect">
            <a:avLst/>
          </a:prstGeom>
          <a:noFill/>
          <a:extLst>
            <a:ext uri="{909E8E84-426E-40DD-AFC4-6F175D3DCCD1}">
              <a14:hiddenFill xmlns:a14="http://schemas.microsoft.com/office/drawing/2010/main">
                <a:solidFill>
                  <a:srgbClr val="FFFFFF"/>
                </a:solidFill>
              </a14:hiddenFill>
            </a:ext>
          </a:extLst>
        </p:spPr>
      </p:pic>
      <p:sp>
        <p:nvSpPr>
          <p:cNvPr id="12" name="شكل بيضاوي 11">
            <a:extLst>
              <a:ext uri="{FF2B5EF4-FFF2-40B4-BE49-F238E27FC236}">
                <a16:creationId xmlns:a16="http://schemas.microsoft.com/office/drawing/2014/main" id="{D1331F2A-8986-DE09-D766-89049B06DDE2}"/>
              </a:ext>
            </a:extLst>
          </p:cNvPr>
          <p:cNvSpPr/>
          <p:nvPr/>
        </p:nvSpPr>
        <p:spPr>
          <a:xfrm>
            <a:off x="10160000" y="5799353"/>
            <a:ext cx="579120" cy="399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0C4B91AB-4F5F-7AA7-4973-BFBF4D880BAA}"/>
              </a:ext>
            </a:extLst>
          </p:cNvPr>
          <p:cNvSpPr txBox="1"/>
          <p:nvPr/>
        </p:nvSpPr>
        <p:spPr>
          <a:xfrm>
            <a:off x="645160" y="2959789"/>
            <a:ext cx="6141720" cy="2677656"/>
          </a:xfrm>
          <a:prstGeom prst="rect">
            <a:avLst/>
          </a:prstGeom>
          <a:noFill/>
        </p:spPr>
        <p:txBody>
          <a:bodyPr wrap="square">
            <a:spAutoFit/>
          </a:bodyPr>
          <a:lstStyle/>
          <a:p>
            <a:pPr algn="l"/>
            <a:r>
              <a:rPr lang="en-US" sz="2800" b="0" i="0" dirty="0">
                <a:solidFill>
                  <a:srgbClr val="000000"/>
                </a:solidFill>
                <a:effectLst/>
                <a:latin typeface="Times New Roman" panose="02020603050405020304" pitchFamily="18" charset="0"/>
              </a:rPr>
              <a:t>Step 2-3: Count the number of tally marks for each group and write it in the third column.  The finished frequency table is as shown:</a:t>
            </a:r>
          </a:p>
          <a:p>
            <a:br>
              <a:rPr lang="en-US" sz="2800" dirty="0"/>
            </a:br>
            <a:endParaRPr lang="ar-SA" sz="2800" dirty="0"/>
          </a:p>
        </p:txBody>
      </p:sp>
      <p:pic>
        <p:nvPicPr>
          <p:cNvPr id="6" name="صورة 5">
            <a:extLst>
              <a:ext uri="{FF2B5EF4-FFF2-40B4-BE49-F238E27FC236}">
                <a16:creationId xmlns:a16="http://schemas.microsoft.com/office/drawing/2014/main" id="{971C1F93-3E3E-8C1D-B9EC-56FDF9873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807" y="2363426"/>
            <a:ext cx="5035233" cy="4179614"/>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حبر 8">
                <a:extLst>
                  <a:ext uri="{FF2B5EF4-FFF2-40B4-BE49-F238E27FC236}">
                    <a16:creationId xmlns:a16="http://schemas.microsoft.com/office/drawing/2014/main" id="{A755AFF7-B171-0A8E-0E2F-683BF606339F}"/>
                  </a:ext>
                </a:extLst>
              </p14:cNvPr>
              <p14:cNvContentPartPr/>
              <p14:nvPr/>
            </p14:nvContentPartPr>
            <p14:xfrm>
              <a:off x="10321400" y="5833400"/>
              <a:ext cx="593280" cy="679680"/>
            </p14:xfrm>
          </p:contentPart>
        </mc:Choice>
        <mc:Fallback xmlns="">
          <p:pic>
            <p:nvPicPr>
              <p:cNvPr id="9" name="حبر 8">
                <a:extLst>
                  <a:ext uri="{FF2B5EF4-FFF2-40B4-BE49-F238E27FC236}">
                    <a16:creationId xmlns:a16="http://schemas.microsoft.com/office/drawing/2014/main" id="{A755AFF7-B171-0A8E-0E2F-683BF606339F}"/>
                  </a:ext>
                </a:extLst>
              </p:cNvPr>
              <p:cNvPicPr/>
              <p:nvPr/>
            </p:nvPicPr>
            <p:blipFill>
              <a:blip r:embed="rId5"/>
              <a:stretch>
                <a:fillRect/>
              </a:stretch>
            </p:blipFill>
            <p:spPr>
              <a:xfrm>
                <a:off x="10312400" y="5824400"/>
                <a:ext cx="61092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حبر 9">
                <a:extLst>
                  <a:ext uri="{FF2B5EF4-FFF2-40B4-BE49-F238E27FC236}">
                    <a16:creationId xmlns:a16="http://schemas.microsoft.com/office/drawing/2014/main" id="{CE62A28A-F8DB-B5CC-3A32-0DA6955C2695}"/>
                  </a:ext>
                </a:extLst>
              </p14:cNvPr>
              <p14:cNvContentPartPr/>
              <p14:nvPr/>
            </p14:nvContentPartPr>
            <p14:xfrm>
              <a:off x="9306200" y="6217880"/>
              <a:ext cx="360" cy="360"/>
            </p14:xfrm>
          </p:contentPart>
        </mc:Choice>
        <mc:Fallback xmlns="">
          <p:pic>
            <p:nvPicPr>
              <p:cNvPr id="10" name="حبر 9">
                <a:extLst>
                  <a:ext uri="{FF2B5EF4-FFF2-40B4-BE49-F238E27FC236}">
                    <a16:creationId xmlns:a16="http://schemas.microsoft.com/office/drawing/2014/main" id="{CE62A28A-F8DB-B5CC-3A32-0DA6955C2695}"/>
                  </a:ext>
                </a:extLst>
              </p:cNvPr>
              <p:cNvPicPr/>
              <p:nvPr/>
            </p:nvPicPr>
            <p:blipFill>
              <a:blip r:embed="rId7"/>
              <a:stretch>
                <a:fillRect/>
              </a:stretch>
            </p:blipFill>
            <p:spPr>
              <a:xfrm>
                <a:off x="9297560" y="6208880"/>
                <a:ext cx="18000" cy="18000"/>
              </a:xfrm>
              <a:prstGeom prst="rect">
                <a:avLst/>
              </a:prstGeom>
            </p:spPr>
          </p:pic>
        </mc:Fallback>
      </mc:AlternateContent>
      <p:grpSp>
        <p:nvGrpSpPr>
          <p:cNvPr id="15" name="مجموعة 14">
            <a:extLst>
              <a:ext uri="{FF2B5EF4-FFF2-40B4-BE49-F238E27FC236}">
                <a16:creationId xmlns:a16="http://schemas.microsoft.com/office/drawing/2014/main" id="{915D18C8-707A-3D06-6ACF-299E2C86C898}"/>
              </a:ext>
            </a:extLst>
          </p:cNvPr>
          <p:cNvGrpSpPr/>
          <p:nvPr/>
        </p:nvGrpSpPr>
        <p:grpSpPr>
          <a:xfrm>
            <a:off x="8168600" y="4531280"/>
            <a:ext cx="360" cy="40680"/>
            <a:chOff x="8168600" y="4531280"/>
            <a:chExt cx="360" cy="40680"/>
          </a:xfrm>
        </p:grpSpPr>
        <mc:AlternateContent xmlns:mc="http://schemas.openxmlformats.org/markup-compatibility/2006" xmlns:p14="http://schemas.microsoft.com/office/powerpoint/2010/main">
          <mc:Choice Requires="p14">
            <p:contentPart p14:bwMode="auto" r:id="rId8">
              <p14:nvContentPartPr>
                <p14:cNvPr id="11" name="حبر 10">
                  <a:extLst>
                    <a:ext uri="{FF2B5EF4-FFF2-40B4-BE49-F238E27FC236}">
                      <a16:creationId xmlns:a16="http://schemas.microsoft.com/office/drawing/2014/main" id="{40127841-40A4-FEAE-0DE1-4BF678E48DAA}"/>
                    </a:ext>
                  </a:extLst>
                </p14:cNvPr>
                <p14:cNvContentPartPr/>
                <p14:nvPr/>
              </p14:nvContentPartPr>
              <p14:xfrm>
                <a:off x="8168600" y="4531280"/>
                <a:ext cx="360" cy="360"/>
              </p14:xfrm>
            </p:contentPart>
          </mc:Choice>
          <mc:Fallback xmlns="">
            <p:pic>
              <p:nvPicPr>
                <p:cNvPr id="11" name="حبر 10">
                  <a:extLst>
                    <a:ext uri="{FF2B5EF4-FFF2-40B4-BE49-F238E27FC236}">
                      <a16:creationId xmlns:a16="http://schemas.microsoft.com/office/drawing/2014/main" id="{40127841-40A4-FEAE-0DE1-4BF678E48DAA}"/>
                    </a:ext>
                  </a:extLst>
                </p:cNvPr>
                <p:cNvPicPr/>
                <p:nvPr/>
              </p:nvPicPr>
              <p:blipFill>
                <a:blip r:embed="rId7"/>
                <a:stretch>
                  <a:fillRect/>
                </a:stretch>
              </p:blipFill>
              <p:spPr>
                <a:xfrm>
                  <a:off x="8159960" y="4522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حبر 13">
                  <a:extLst>
                    <a:ext uri="{FF2B5EF4-FFF2-40B4-BE49-F238E27FC236}">
                      <a16:creationId xmlns:a16="http://schemas.microsoft.com/office/drawing/2014/main" id="{342F85D3-1596-68A5-5F06-7AC2F49B2762}"/>
                    </a:ext>
                  </a:extLst>
                </p14:cNvPr>
                <p14:cNvContentPartPr/>
                <p14:nvPr/>
              </p14:nvContentPartPr>
              <p14:xfrm>
                <a:off x="8168600" y="4571600"/>
                <a:ext cx="360" cy="360"/>
              </p14:xfrm>
            </p:contentPart>
          </mc:Choice>
          <mc:Fallback xmlns="">
            <p:pic>
              <p:nvPicPr>
                <p:cNvPr id="14" name="حبر 13">
                  <a:extLst>
                    <a:ext uri="{FF2B5EF4-FFF2-40B4-BE49-F238E27FC236}">
                      <a16:creationId xmlns:a16="http://schemas.microsoft.com/office/drawing/2014/main" id="{342F85D3-1596-68A5-5F06-7AC2F49B2762}"/>
                    </a:ext>
                  </a:extLst>
                </p:cNvPr>
                <p:cNvPicPr/>
                <p:nvPr/>
              </p:nvPicPr>
              <p:blipFill>
                <a:blip r:embed="rId7"/>
                <a:stretch>
                  <a:fillRect/>
                </a:stretch>
              </p:blipFill>
              <p:spPr>
                <a:xfrm>
                  <a:off x="8159960" y="45626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6" name="حبر 15">
                <a:extLst>
                  <a:ext uri="{FF2B5EF4-FFF2-40B4-BE49-F238E27FC236}">
                    <a16:creationId xmlns:a16="http://schemas.microsoft.com/office/drawing/2014/main" id="{04C15B39-A9FB-8C45-AA30-B1EB52A6ABD7}"/>
                  </a:ext>
                </a:extLst>
              </p14:cNvPr>
              <p14:cNvContentPartPr/>
              <p14:nvPr/>
            </p14:nvContentPartPr>
            <p14:xfrm>
              <a:off x="6644720" y="6441440"/>
              <a:ext cx="360" cy="360"/>
            </p14:xfrm>
          </p:contentPart>
        </mc:Choice>
        <mc:Fallback xmlns="">
          <p:pic>
            <p:nvPicPr>
              <p:cNvPr id="16" name="حبر 15">
                <a:extLst>
                  <a:ext uri="{FF2B5EF4-FFF2-40B4-BE49-F238E27FC236}">
                    <a16:creationId xmlns:a16="http://schemas.microsoft.com/office/drawing/2014/main" id="{04C15B39-A9FB-8C45-AA30-B1EB52A6ABD7}"/>
                  </a:ext>
                </a:extLst>
              </p:cNvPr>
              <p:cNvPicPr/>
              <p:nvPr/>
            </p:nvPicPr>
            <p:blipFill>
              <a:blip r:embed="rId7"/>
              <a:stretch>
                <a:fillRect/>
              </a:stretch>
            </p:blipFill>
            <p:spPr>
              <a:xfrm>
                <a:off x="6635720" y="64324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حبر 16">
                <a:extLst>
                  <a:ext uri="{FF2B5EF4-FFF2-40B4-BE49-F238E27FC236}">
                    <a16:creationId xmlns:a16="http://schemas.microsoft.com/office/drawing/2014/main" id="{D4CE7D79-AD4F-58EC-F0E3-11A06873EBDC}"/>
                  </a:ext>
                </a:extLst>
              </p14:cNvPr>
              <p14:cNvContentPartPr/>
              <p14:nvPr/>
            </p14:nvContentPartPr>
            <p14:xfrm>
              <a:off x="8239520" y="3728480"/>
              <a:ext cx="10800" cy="360"/>
            </p14:xfrm>
          </p:contentPart>
        </mc:Choice>
        <mc:Fallback xmlns="">
          <p:pic>
            <p:nvPicPr>
              <p:cNvPr id="17" name="حبر 16">
                <a:extLst>
                  <a:ext uri="{FF2B5EF4-FFF2-40B4-BE49-F238E27FC236}">
                    <a16:creationId xmlns:a16="http://schemas.microsoft.com/office/drawing/2014/main" id="{D4CE7D79-AD4F-58EC-F0E3-11A06873EBDC}"/>
                  </a:ext>
                </a:extLst>
              </p:cNvPr>
              <p:cNvPicPr/>
              <p:nvPr/>
            </p:nvPicPr>
            <p:blipFill>
              <a:blip r:embed="rId12"/>
              <a:stretch>
                <a:fillRect/>
              </a:stretch>
            </p:blipFill>
            <p:spPr>
              <a:xfrm>
                <a:off x="8230520" y="3719840"/>
                <a:ext cx="28440" cy="18000"/>
              </a:xfrm>
              <a:prstGeom prst="rect">
                <a:avLst/>
              </a:prstGeom>
            </p:spPr>
          </p:pic>
        </mc:Fallback>
      </mc:AlternateContent>
    </p:spTree>
    <p:extLst>
      <p:ext uri="{BB962C8B-B14F-4D97-AF65-F5344CB8AC3E}">
        <p14:creationId xmlns:p14="http://schemas.microsoft.com/office/powerpoint/2010/main" val="342147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124816"/>
            <a:ext cx="10475884" cy="1383566"/>
          </a:xfrm>
        </p:spPr>
        <p:txBody>
          <a:bodyPr>
            <a:normAutofit/>
          </a:bodyPr>
          <a:lstStyle/>
          <a:p>
            <a:pPr marL="0" indent="0" algn="l">
              <a:buNone/>
            </a:pPr>
            <a:r>
              <a:rPr lang="en-GB" sz="2800" b="1" dirty="0">
                <a:solidFill>
                  <a:srgbClr val="0070C0"/>
                </a:solidFill>
                <a:latin typeface="+mn-lt"/>
              </a:rPr>
              <a:t>Methods of Test Score Distribution (Graphs) cont.,</a:t>
            </a:r>
            <a:endParaRPr lang="en-US" sz="2800" b="1" dirty="0">
              <a:solidFill>
                <a:srgbClr val="0070C0"/>
              </a:solidFill>
              <a:latin typeface="+mn-lt"/>
            </a:endParaRPr>
          </a:p>
        </p:txBody>
      </p:sp>
      <p:sp>
        <p:nvSpPr>
          <p:cNvPr id="6" name="مربع نص 5">
            <a:extLst>
              <a:ext uri="{FF2B5EF4-FFF2-40B4-BE49-F238E27FC236}">
                <a16:creationId xmlns:a16="http://schemas.microsoft.com/office/drawing/2014/main" id="{F5D483FB-E55E-717C-A10E-87B964F8742C}"/>
              </a:ext>
            </a:extLst>
          </p:cNvPr>
          <p:cNvSpPr txBox="1"/>
          <p:nvPr/>
        </p:nvSpPr>
        <p:spPr>
          <a:xfrm>
            <a:off x="409261" y="2074439"/>
            <a:ext cx="11373478" cy="4401205"/>
          </a:xfrm>
          <a:prstGeom prst="rect">
            <a:avLst/>
          </a:prstGeom>
          <a:noFill/>
        </p:spPr>
        <p:txBody>
          <a:bodyPr wrap="square">
            <a:spAutoFit/>
          </a:bodyPr>
          <a:lstStyle/>
          <a:p>
            <a:pPr algn="just"/>
            <a:r>
              <a:rPr lang="en-US" sz="2800" b="1" dirty="0">
                <a:solidFill>
                  <a:srgbClr val="C00000"/>
                </a:solidFill>
              </a:rPr>
              <a:t>1-  Bar chart :</a:t>
            </a:r>
          </a:p>
          <a:p>
            <a:pPr>
              <a:lnSpc>
                <a:spcPct val="150000"/>
              </a:lnSpc>
            </a:pPr>
            <a:r>
              <a:rPr lang="en-US" sz="2800" dirty="0">
                <a:solidFill>
                  <a:srgbClr val="090909"/>
                </a:solidFill>
                <a:latin typeface="Helvetica" panose="020B0604020202020204" pitchFamily="34" charset="0"/>
              </a:rPr>
              <a:t>A bar chart is a representation of numerical data in </a:t>
            </a:r>
            <a:r>
              <a:rPr lang="en-US" sz="2800" b="1" dirty="0">
                <a:solidFill>
                  <a:srgbClr val="090909"/>
                </a:solidFill>
                <a:latin typeface="Helvetica" panose="020B0604020202020204" pitchFamily="34" charset="0"/>
              </a:rPr>
              <a:t>pictorial</a:t>
            </a:r>
            <a:r>
              <a:rPr lang="en-US" sz="2800" dirty="0">
                <a:solidFill>
                  <a:srgbClr val="090909"/>
                </a:solidFill>
                <a:latin typeface="Helvetica" panose="020B0604020202020204" pitchFamily="34" charset="0"/>
              </a:rPr>
              <a:t> form of </a:t>
            </a:r>
            <a:r>
              <a:rPr lang="en-US" sz="2800" b="1" dirty="0">
                <a:solidFill>
                  <a:srgbClr val="090909"/>
                </a:solidFill>
                <a:latin typeface="Helvetica" panose="020B0604020202020204" pitchFamily="34" charset="0"/>
              </a:rPr>
              <a:t>rectangles</a:t>
            </a:r>
            <a:r>
              <a:rPr lang="en-US" sz="2800" dirty="0">
                <a:solidFill>
                  <a:srgbClr val="090909"/>
                </a:solidFill>
                <a:latin typeface="Helvetica" panose="020B0604020202020204" pitchFamily="34" charset="0"/>
              </a:rPr>
              <a:t> (or bars) having uniform width and varying heights." They are also known as bar graphs. </a:t>
            </a:r>
          </a:p>
          <a:p>
            <a:pPr>
              <a:lnSpc>
                <a:spcPct val="150000"/>
              </a:lnSpc>
            </a:pPr>
            <a:r>
              <a:rPr lang="en-US" sz="2800" b="0" i="0" dirty="0">
                <a:solidFill>
                  <a:srgbClr val="000000"/>
                </a:solidFill>
                <a:effectLst/>
                <a:latin typeface="Arial" panose="020B0604020202020204" pitchFamily="34" charset="0"/>
              </a:rPr>
              <a:t>Bar charts can present the different types of data</a:t>
            </a:r>
            <a:r>
              <a:rPr lang="en-US" sz="2800" i="0" dirty="0">
                <a:solidFill>
                  <a:srgbClr val="000000"/>
                </a:solidFill>
                <a:effectLst/>
                <a:latin typeface="Arial" panose="020B0604020202020204" pitchFamily="34" charset="0"/>
              </a:rPr>
              <a:t>.  (</a:t>
            </a:r>
            <a:r>
              <a:rPr lang="en-US" sz="2800" b="1" i="0" dirty="0">
                <a:solidFill>
                  <a:srgbClr val="000000"/>
                </a:solidFill>
                <a:effectLst/>
                <a:latin typeface="Arial" panose="020B0604020202020204" pitchFamily="34" charset="0"/>
              </a:rPr>
              <a:t>Qualitative or quantitative</a:t>
            </a:r>
            <a:r>
              <a:rPr lang="en-US" sz="2800" i="0" dirty="0">
                <a:solidFill>
                  <a:srgbClr val="000000"/>
                </a:solidFill>
                <a:effectLst/>
                <a:latin typeface="Arial" panose="020B0604020202020204" pitchFamily="34" charset="0"/>
              </a:rPr>
              <a:t>)</a:t>
            </a:r>
            <a:br>
              <a:rPr lang="en-US" sz="2800" dirty="0"/>
            </a:br>
            <a:endParaRPr lang="ar-SA" sz="2800" dirty="0">
              <a:solidFill>
                <a:srgbClr val="090909"/>
              </a:solidFill>
              <a:latin typeface="Helvetica" panose="020B0604020202020204" pitchFamily="34" charset="0"/>
            </a:endParaRPr>
          </a:p>
        </p:txBody>
      </p:sp>
    </p:spTree>
    <p:extLst>
      <p:ext uri="{BB962C8B-B14F-4D97-AF65-F5344CB8AC3E}">
        <p14:creationId xmlns:p14="http://schemas.microsoft.com/office/powerpoint/2010/main" val="2777154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038377-DBA0-2133-5A2F-045C51B585CA}"/>
              </a:ext>
            </a:extLst>
          </p:cNvPr>
          <p:cNvSpPr>
            <a:spLocks noGrp="1"/>
          </p:cNvSpPr>
          <p:nvPr>
            <p:ph type="title"/>
          </p:nvPr>
        </p:nvSpPr>
        <p:spPr>
          <a:xfrm>
            <a:off x="726757" y="575112"/>
            <a:ext cx="10058400" cy="797745"/>
          </a:xfrm>
        </p:spPr>
        <p:txBody>
          <a:bodyPr>
            <a:normAutofit/>
          </a:bodyPr>
          <a:lstStyle/>
          <a:p>
            <a:pPr marL="0" indent="0" algn="l">
              <a:buNone/>
            </a:pPr>
            <a:r>
              <a:rPr lang="en-US" dirty="0"/>
              <a:t>Example : Bar chart</a:t>
            </a:r>
            <a:endParaRPr lang="ar-SA" dirty="0"/>
          </a:p>
        </p:txBody>
      </p:sp>
      <p:sp>
        <p:nvSpPr>
          <p:cNvPr id="3" name="عنصر نائب للمحتوى 2">
            <a:extLst>
              <a:ext uri="{FF2B5EF4-FFF2-40B4-BE49-F238E27FC236}">
                <a16:creationId xmlns:a16="http://schemas.microsoft.com/office/drawing/2014/main" id="{124186A0-4D68-B1BE-9D21-6BDA47C3125F}"/>
              </a:ext>
            </a:extLst>
          </p:cNvPr>
          <p:cNvSpPr>
            <a:spLocks noGrp="1"/>
          </p:cNvSpPr>
          <p:nvPr>
            <p:ph sz="quarter" idx="13"/>
          </p:nvPr>
        </p:nvSpPr>
        <p:spPr>
          <a:xfrm>
            <a:off x="1069848" y="2121408"/>
            <a:ext cx="10573512" cy="4050792"/>
          </a:xfrm>
        </p:spPr>
        <p:txBody>
          <a:bodyPr/>
          <a:lstStyle/>
          <a:p>
            <a: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pPr>
            <a:endParaRPr lang="ar-SA" dirty="0"/>
          </a:p>
        </p:txBody>
      </p:sp>
      <p:pic>
        <p:nvPicPr>
          <p:cNvPr id="4" name="عنصر نائب للمحتوى 9">
            <a:extLst>
              <a:ext uri="{FF2B5EF4-FFF2-40B4-BE49-F238E27FC236}">
                <a16:creationId xmlns:a16="http://schemas.microsoft.com/office/drawing/2014/main" id="{8BB97176-FAD6-5308-9FBB-4AF13E2CA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43" y="1410789"/>
            <a:ext cx="10756232" cy="4872099"/>
          </a:xfrm>
          <a:prstGeom prst="rect">
            <a:avLst/>
          </a:prstGeom>
        </p:spPr>
      </p:pic>
    </p:spTree>
    <p:extLst>
      <p:ext uri="{BB962C8B-B14F-4D97-AF65-F5344CB8AC3E}">
        <p14:creationId xmlns:p14="http://schemas.microsoft.com/office/powerpoint/2010/main" val="3688699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37" y="209648"/>
            <a:ext cx="11470640" cy="1371600"/>
          </a:xfrm>
        </p:spPr>
        <p:txBody>
          <a:bodyPr>
            <a:normAutofit fontScale="90000"/>
          </a:bodyPr>
          <a:lstStyle/>
          <a:p>
            <a:pPr marL="0" indent="0" algn="l">
              <a:buNone/>
            </a:pPr>
            <a:r>
              <a:rPr lang="en-GB" sz="4000" b="1" dirty="0">
                <a:solidFill>
                  <a:srgbClr val="0070C0"/>
                </a:solidFill>
                <a:latin typeface="+mn-lt"/>
              </a:rPr>
              <a:t>Methods of Test Score Distribution Cont.,</a:t>
            </a:r>
            <a:br>
              <a:rPr lang="ar-SA" sz="4000" b="1" dirty="0">
                <a:solidFill>
                  <a:srgbClr val="0070C0"/>
                </a:solidFill>
                <a:latin typeface="+mn-lt"/>
              </a:rPr>
            </a:br>
            <a:r>
              <a:rPr lang="en-GB" sz="4300" b="1" dirty="0">
                <a:solidFill>
                  <a:srgbClr val="0070C0"/>
                </a:solidFill>
                <a:latin typeface="+mn-lt"/>
              </a:rPr>
              <a:t> ( Graphs) </a:t>
            </a:r>
            <a:br>
              <a:rPr lang="en-GB" sz="4300" b="1" dirty="0">
                <a:solidFill>
                  <a:srgbClr val="0070C0"/>
                </a:solidFill>
                <a:latin typeface="+mn-lt"/>
              </a:rPr>
            </a:br>
            <a:endParaRPr lang="en-US" sz="4300" b="1" dirty="0">
              <a:solidFill>
                <a:srgbClr val="0070C0"/>
              </a:solidFill>
              <a:latin typeface="+mn-lt"/>
            </a:endParaRPr>
          </a:p>
        </p:txBody>
      </p:sp>
      <p:sp>
        <p:nvSpPr>
          <p:cNvPr id="3" name="Content Placeholder 2"/>
          <p:cNvSpPr>
            <a:spLocks noGrp="1"/>
          </p:cNvSpPr>
          <p:nvPr>
            <p:ph sz="quarter" idx="13"/>
          </p:nvPr>
        </p:nvSpPr>
        <p:spPr>
          <a:xfrm>
            <a:off x="314960" y="1442720"/>
            <a:ext cx="7002462" cy="4604385"/>
          </a:xfrm>
        </p:spPr>
        <p:txBody>
          <a:bodyPr>
            <a:normAutofit lnSpcReduction="10000"/>
          </a:bodyPr>
          <a:lstStyle/>
          <a:p>
            <a:pPr marL="45720" indent="0" algn="l" rtl="0">
              <a:lnSpc>
                <a:spcPct val="150000"/>
              </a:lnSpc>
              <a:buNone/>
            </a:pPr>
            <a:r>
              <a:rPr lang="en-US" sz="2400" b="1" dirty="0">
                <a:solidFill>
                  <a:srgbClr val="C00000"/>
                </a:solidFill>
              </a:rPr>
              <a:t>2- Histogram</a:t>
            </a:r>
            <a:endParaRPr lang="en-GB" sz="2200" b="1" dirty="0"/>
          </a:p>
          <a:p>
            <a:pPr algn="l" rtl="0">
              <a:lnSpc>
                <a:spcPct val="150000"/>
              </a:lnSpc>
            </a:pPr>
            <a:r>
              <a:rPr lang="en-US" sz="2400" b="0" i="0" dirty="0">
                <a:solidFill>
                  <a:srgbClr val="090909"/>
                </a:solidFill>
                <a:effectLst/>
                <a:latin typeface="Helvetica" panose="020B0604020202020204" pitchFamily="34" charset="0"/>
              </a:rPr>
              <a:t>A frequency distribution shows how often each </a:t>
            </a:r>
            <a:r>
              <a:rPr lang="en-US" sz="2400" b="1" i="0" dirty="0">
                <a:solidFill>
                  <a:srgbClr val="090909"/>
                </a:solidFill>
                <a:effectLst/>
                <a:latin typeface="Helvetica" panose="020B0604020202020204" pitchFamily="34" charset="0"/>
              </a:rPr>
              <a:t>different</a:t>
            </a:r>
            <a:r>
              <a:rPr lang="en-US" sz="2400" b="0" i="0" dirty="0">
                <a:solidFill>
                  <a:srgbClr val="090909"/>
                </a:solidFill>
                <a:effectLst/>
                <a:latin typeface="Helvetica" panose="020B0604020202020204" pitchFamily="34" charset="0"/>
              </a:rPr>
              <a:t> value in a </a:t>
            </a:r>
            <a:r>
              <a:rPr lang="en-US" sz="2400" b="1" i="0" dirty="0">
                <a:solidFill>
                  <a:srgbClr val="090909"/>
                </a:solidFill>
                <a:effectLst/>
                <a:latin typeface="Helvetica" panose="020B0604020202020204" pitchFamily="34" charset="0"/>
              </a:rPr>
              <a:t>set of data occurs</a:t>
            </a:r>
            <a:r>
              <a:rPr lang="en-US" sz="2400" b="0" i="0" dirty="0">
                <a:solidFill>
                  <a:srgbClr val="090909"/>
                </a:solidFill>
                <a:effectLst/>
                <a:latin typeface="Helvetica" panose="020B0604020202020204" pitchFamily="34" charset="0"/>
              </a:rPr>
              <a:t>. </a:t>
            </a:r>
          </a:p>
          <a:p>
            <a:pPr algn="l" rtl="0">
              <a:lnSpc>
                <a:spcPct val="150000"/>
              </a:lnSpc>
            </a:pPr>
            <a:r>
              <a:rPr lang="en-US" sz="2400" b="0" i="0" dirty="0">
                <a:solidFill>
                  <a:srgbClr val="090909"/>
                </a:solidFill>
                <a:effectLst/>
                <a:latin typeface="Helvetica" panose="020B0604020202020204" pitchFamily="34" charset="0"/>
              </a:rPr>
              <a:t>A histogram is the most commonly used graph to show </a:t>
            </a:r>
            <a:r>
              <a:rPr lang="en-US" sz="2400" b="1" i="0" dirty="0">
                <a:solidFill>
                  <a:srgbClr val="090909"/>
                </a:solidFill>
                <a:effectLst/>
                <a:latin typeface="Helvetica" panose="020B0604020202020204" pitchFamily="34" charset="0"/>
              </a:rPr>
              <a:t>frequency</a:t>
            </a:r>
            <a:r>
              <a:rPr lang="en-US" sz="2400" b="0" i="0" dirty="0">
                <a:solidFill>
                  <a:srgbClr val="090909"/>
                </a:solidFill>
                <a:effectLst/>
                <a:latin typeface="Helvetica" panose="020B0604020202020204" pitchFamily="34" charset="0"/>
              </a:rPr>
              <a:t> distributions. </a:t>
            </a:r>
          </a:p>
          <a:p>
            <a:pPr algn="l" rtl="0">
              <a:lnSpc>
                <a:spcPct val="150000"/>
              </a:lnSpc>
            </a:pPr>
            <a:r>
              <a:rPr lang="en-GB" sz="2400" dirty="0">
                <a:solidFill>
                  <a:srgbClr val="090909"/>
                </a:solidFill>
                <a:latin typeface="Helvetica" panose="020B0604020202020204" pitchFamily="34" charset="0"/>
              </a:rPr>
              <a:t>Frequencies are indicated on a histogram by bars, with the </a:t>
            </a:r>
            <a:r>
              <a:rPr lang="en-GB" sz="2400" b="1" dirty="0">
                <a:solidFill>
                  <a:srgbClr val="090909"/>
                </a:solidFill>
                <a:latin typeface="Helvetica" panose="020B0604020202020204" pitchFamily="34" charset="0"/>
              </a:rPr>
              <a:t>height</a:t>
            </a:r>
            <a:r>
              <a:rPr lang="en-GB" sz="2400" dirty="0">
                <a:solidFill>
                  <a:srgbClr val="090909"/>
                </a:solidFill>
                <a:latin typeface="Helvetica" panose="020B0604020202020204" pitchFamily="34" charset="0"/>
              </a:rPr>
              <a:t> of each bar representing the frequency of the </a:t>
            </a:r>
            <a:r>
              <a:rPr lang="en-GB" sz="2400" b="1" dirty="0">
                <a:solidFill>
                  <a:srgbClr val="090909"/>
                </a:solidFill>
                <a:latin typeface="Helvetica" panose="020B0604020202020204" pitchFamily="34" charset="0"/>
              </a:rPr>
              <a:t>corresponding</a:t>
            </a:r>
            <a:r>
              <a:rPr lang="en-GB" sz="2400" dirty="0">
                <a:solidFill>
                  <a:srgbClr val="090909"/>
                </a:solidFill>
                <a:latin typeface="Helvetica" panose="020B0604020202020204" pitchFamily="34" charset="0"/>
              </a:rPr>
              <a:t> score.</a:t>
            </a:r>
          </a:p>
          <a:p>
            <a:pPr algn="l" rtl="0">
              <a:lnSpc>
                <a:spcPct val="150000"/>
              </a:lnSpc>
            </a:pPr>
            <a:endParaRPr lang="en-GB" sz="2200" b="1" dirty="0"/>
          </a:p>
          <a:p>
            <a:pPr algn="l" rtl="0"/>
            <a:endParaRPr lang="en-US" dirty="0"/>
          </a:p>
        </p:txBody>
      </p:sp>
      <p:pic>
        <p:nvPicPr>
          <p:cNvPr id="5" name="رسم 4">
            <a:extLst>
              <a:ext uri="{FF2B5EF4-FFF2-40B4-BE49-F238E27FC236}">
                <a16:creationId xmlns:a16="http://schemas.microsoft.com/office/drawing/2014/main" id="{7F972D35-1330-1F04-8902-C33D450946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7422" y="1442720"/>
            <a:ext cx="3983786" cy="4675505"/>
          </a:xfrm>
          <a:prstGeom prst="rect">
            <a:avLst/>
          </a:prstGeom>
        </p:spPr>
      </p:pic>
    </p:spTree>
    <p:extLst>
      <p:ext uri="{BB962C8B-B14F-4D97-AF65-F5344CB8AC3E}">
        <p14:creationId xmlns:p14="http://schemas.microsoft.com/office/powerpoint/2010/main" val="3410991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38000" cy="1306286"/>
          </a:xfrm>
        </p:spPr>
        <p:txBody>
          <a:bodyPr>
            <a:normAutofit fontScale="90000"/>
          </a:bodyPr>
          <a:lstStyle/>
          <a:p>
            <a:pPr marL="0" indent="0" algn="l">
              <a:buNone/>
            </a:pPr>
            <a:r>
              <a:rPr lang="en-GB" sz="4000" b="1" dirty="0">
                <a:solidFill>
                  <a:srgbClr val="0070C0"/>
                </a:solidFill>
                <a:latin typeface="+mn-lt"/>
              </a:rPr>
              <a:t>Methods of Test Score Distribution cont</a:t>
            </a:r>
            <a:r>
              <a:rPr lang="en-GB" sz="4000" dirty="0">
                <a:solidFill>
                  <a:srgbClr val="0070C0"/>
                </a:solidFill>
                <a:latin typeface="+mn-lt"/>
              </a:rPr>
              <a:t>.,</a:t>
            </a:r>
            <a:r>
              <a:rPr lang="en-GB" sz="4000" b="1" dirty="0">
                <a:solidFill>
                  <a:srgbClr val="0070C0"/>
                </a:solidFill>
                <a:latin typeface="+mn-lt"/>
              </a:rPr>
              <a:t> </a:t>
            </a:r>
            <a:br>
              <a:rPr lang="ar-SA" sz="4300" b="1" dirty="0">
                <a:solidFill>
                  <a:srgbClr val="0070C0"/>
                </a:solidFill>
                <a:latin typeface="+mn-lt"/>
              </a:rPr>
            </a:br>
            <a:r>
              <a:rPr lang="en-GB" sz="4300" b="1" dirty="0">
                <a:solidFill>
                  <a:srgbClr val="0070C0"/>
                </a:solidFill>
                <a:latin typeface="+mn-lt"/>
              </a:rPr>
              <a:t>(Graphs) </a:t>
            </a:r>
            <a:br>
              <a:rPr lang="en-GB" sz="4300" b="1" dirty="0">
                <a:solidFill>
                  <a:srgbClr val="0070C0"/>
                </a:solidFill>
                <a:latin typeface="+mn-lt"/>
              </a:rPr>
            </a:br>
            <a:endParaRPr lang="en-US" sz="4300" b="1" dirty="0">
              <a:solidFill>
                <a:srgbClr val="0070C0"/>
              </a:solidFill>
              <a:latin typeface="+mn-lt"/>
            </a:endParaRPr>
          </a:p>
        </p:txBody>
      </p:sp>
      <p:sp>
        <p:nvSpPr>
          <p:cNvPr id="3" name="Content Placeholder 2"/>
          <p:cNvSpPr>
            <a:spLocks noGrp="1"/>
          </p:cNvSpPr>
          <p:nvPr>
            <p:ph sz="quarter" idx="13"/>
          </p:nvPr>
        </p:nvSpPr>
        <p:spPr>
          <a:xfrm>
            <a:off x="145143" y="1533433"/>
            <a:ext cx="12046857" cy="4604385"/>
          </a:xfrm>
        </p:spPr>
        <p:txBody>
          <a:bodyPr>
            <a:normAutofit/>
          </a:bodyPr>
          <a:lstStyle/>
          <a:p>
            <a:pPr marL="45720" indent="0" algn="l" rtl="0">
              <a:lnSpc>
                <a:spcPct val="160000"/>
              </a:lnSpc>
              <a:buNone/>
            </a:pPr>
            <a:r>
              <a:rPr lang="en-US" sz="2800" b="1" dirty="0">
                <a:solidFill>
                  <a:srgbClr val="C00000"/>
                </a:solidFill>
              </a:rPr>
              <a:t>3- A frequency polygon </a:t>
            </a:r>
          </a:p>
          <a:p>
            <a:pPr algn="l" rtl="0"/>
            <a:r>
              <a:rPr lang="en-US" sz="2800" b="0" i="0" dirty="0">
                <a:solidFill>
                  <a:srgbClr val="333333"/>
                </a:solidFill>
                <a:effectLst/>
                <a:latin typeface="Roboto"/>
              </a:rPr>
              <a:t>is almost </a:t>
            </a:r>
            <a:r>
              <a:rPr lang="en-US" sz="2800" b="1" i="0" dirty="0">
                <a:solidFill>
                  <a:srgbClr val="333333"/>
                </a:solidFill>
                <a:effectLst/>
                <a:latin typeface="Roboto"/>
              </a:rPr>
              <a:t>identical</a:t>
            </a:r>
            <a:r>
              <a:rPr lang="en-US" sz="2800" b="0" i="0" dirty="0">
                <a:solidFill>
                  <a:srgbClr val="333333"/>
                </a:solidFill>
                <a:effectLst/>
                <a:latin typeface="Roboto"/>
              </a:rPr>
              <a:t> to a </a:t>
            </a:r>
            <a:r>
              <a:rPr lang="en-US" sz="2800" b="1" i="0" dirty="0">
                <a:solidFill>
                  <a:srgbClr val="333333"/>
                </a:solidFill>
                <a:effectLst/>
                <a:latin typeface="Roboto"/>
              </a:rPr>
              <a:t>histogram</a:t>
            </a:r>
            <a:r>
              <a:rPr lang="en-US" sz="2800" b="0" i="0" dirty="0">
                <a:solidFill>
                  <a:srgbClr val="333333"/>
                </a:solidFill>
                <a:effectLst/>
                <a:latin typeface="Roboto"/>
              </a:rPr>
              <a:t>, which is used to compare sets of data or to display a cumulative frequency distribution. It uses a line graph to represent quantitative data.</a:t>
            </a:r>
          </a:p>
          <a:p>
            <a:pPr algn="l" rtl="0">
              <a:lnSpc>
                <a:spcPct val="150000"/>
              </a:lnSpc>
            </a:pPr>
            <a:r>
              <a:rPr lang="en-US" sz="2800" b="0" i="0" dirty="0">
                <a:solidFill>
                  <a:srgbClr val="333333"/>
                </a:solidFill>
                <a:effectLst/>
                <a:latin typeface="Roboto"/>
              </a:rPr>
              <a:t>a </a:t>
            </a:r>
            <a:r>
              <a:rPr lang="en-US" sz="2800" b="1" i="0" dirty="0">
                <a:solidFill>
                  <a:srgbClr val="333333"/>
                </a:solidFill>
                <a:effectLst/>
                <a:latin typeface="Roboto"/>
              </a:rPr>
              <a:t>visually</a:t>
            </a:r>
            <a:r>
              <a:rPr lang="en-US" sz="2800" b="0" i="0" dirty="0">
                <a:solidFill>
                  <a:srgbClr val="333333"/>
                </a:solidFill>
                <a:effectLst/>
                <a:latin typeface="Roboto"/>
              </a:rPr>
              <a:t> substantial method of representing </a:t>
            </a:r>
            <a:r>
              <a:rPr lang="en-US" sz="2800" b="1" i="0" dirty="0">
                <a:solidFill>
                  <a:srgbClr val="333333"/>
                </a:solidFill>
                <a:effectLst/>
                <a:latin typeface="Roboto"/>
              </a:rPr>
              <a:t>quantitative</a:t>
            </a:r>
            <a:r>
              <a:rPr lang="en-US" sz="2800" b="0" i="0" dirty="0">
                <a:solidFill>
                  <a:srgbClr val="333333"/>
                </a:solidFill>
                <a:effectLst/>
                <a:latin typeface="Roboto"/>
              </a:rPr>
              <a:t> data and its </a:t>
            </a:r>
            <a:r>
              <a:rPr lang="en-US" sz="2800" b="1" i="0" dirty="0">
                <a:solidFill>
                  <a:srgbClr val="333333"/>
                </a:solidFill>
                <a:effectLst/>
                <a:latin typeface="Roboto"/>
              </a:rPr>
              <a:t>frequencies </a:t>
            </a:r>
          </a:p>
          <a:p>
            <a:pPr algn="l" rtl="0"/>
            <a:r>
              <a:rPr lang="en-US" sz="2800" dirty="0"/>
              <a:t>The </a:t>
            </a:r>
            <a:r>
              <a:rPr lang="en-US" sz="2800" b="1" dirty="0"/>
              <a:t>dots</a:t>
            </a:r>
            <a:r>
              <a:rPr lang="en-US" sz="2800" dirty="0"/>
              <a:t> then are connected with </a:t>
            </a:r>
            <a:r>
              <a:rPr lang="en-US" sz="2800" b="1" dirty="0"/>
              <a:t>straight lines </a:t>
            </a:r>
            <a:r>
              <a:rPr lang="en-US" sz="2800" dirty="0"/>
              <a:t>to form a polygon or curve. </a:t>
            </a:r>
          </a:p>
          <a:p>
            <a:pPr algn="l" rtl="0"/>
            <a:endParaRPr lang="en-US" sz="2800" dirty="0"/>
          </a:p>
          <a:p>
            <a:pPr algn="l" rtl="0">
              <a:lnSpc>
                <a:spcPct val="150000"/>
              </a:lnSpc>
            </a:pPr>
            <a:endParaRPr lang="en-GB" sz="2800" b="1" dirty="0"/>
          </a:p>
          <a:p>
            <a:pPr algn="l" rtl="0"/>
            <a:endParaRPr lang="en-US" dirty="0"/>
          </a:p>
        </p:txBody>
      </p:sp>
    </p:spTree>
    <p:extLst>
      <p:ext uri="{BB962C8B-B14F-4D97-AF65-F5344CB8AC3E}">
        <p14:creationId xmlns:p14="http://schemas.microsoft.com/office/powerpoint/2010/main" val="95105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720" y="75482"/>
            <a:ext cx="10058400" cy="1371600"/>
          </a:xfrm>
        </p:spPr>
        <p:txBody>
          <a:bodyPr/>
          <a:lstStyle/>
          <a:p>
            <a:pPr marL="0" indent="0" algn="l">
              <a:buNone/>
            </a:pPr>
            <a:r>
              <a:rPr lang="en-GB" sz="4300" b="1" dirty="0">
                <a:solidFill>
                  <a:srgbClr val="0070C0"/>
                </a:solidFill>
                <a:latin typeface="+mn-lt"/>
              </a:rPr>
              <a:t>Outlines:</a:t>
            </a:r>
            <a:r>
              <a:rPr lang="en-GB" dirty="0">
                <a:solidFill>
                  <a:srgbClr val="0070C0"/>
                </a:solidFill>
                <a:latin typeface="+mn-lt"/>
              </a:rPr>
              <a:t>  </a:t>
            </a:r>
            <a:endParaRPr lang="en-US" dirty="0">
              <a:solidFill>
                <a:srgbClr val="0070C0"/>
              </a:solidFill>
              <a:latin typeface="+mn-lt"/>
            </a:endParaRPr>
          </a:p>
        </p:txBody>
      </p:sp>
      <p:sp>
        <p:nvSpPr>
          <p:cNvPr id="3" name="Content Placeholder 2"/>
          <p:cNvSpPr>
            <a:spLocks noGrp="1"/>
          </p:cNvSpPr>
          <p:nvPr>
            <p:ph sz="quarter" idx="13"/>
          </p:nvPr>
        </p:nvSpPr>
        <p:spPr>
          <a:xfrm>
            <a:off x="82062" y="812800"/>
            <a:ext cx="12109938" cy="6168571"/>
          </a:xfrm>
        </p:spPr>
        <p:txBody>
          <a:bodyPr>
            <a:noAutofit/>
          </a:bodyPr>
          <a:lstStyle/>
          <a:p>
            <a:pPr algn="l" rtl="0"/>
            <a:r>
              <a:rPr lang="en-GB" sz="2000" b="1" dirty="0"/>
              <a:t>Introduction </a:t>
            </a:r>
          </a:p>
          <a:p>
            <a:pPr algn="l" rtl="0"/>
            <a:r>
              <a:rPr lang="en-US" b="1" dirty="0"/>
              <a:t>Definitions</a:t>
            </a:r>
            <a:endParaRPr lang="en-GB" b="1" dirty="0"/>
          </a:p>
          <a:p>
            <a:pPr algn="l" rtl="0"/>
            <a:r>
              <a:rPr lang="en-GB" sz="2000" b="1" dirty="0"/>
              <a:t>Importance of interpretation of test scores</a:t>
            </a:r>
          </a:p>
          <a:p>
            <a:r>
              <a:rPr lang="en-GB" sz="2000" b="1" dirty="0"/>
              <a:t>Importance of interpretation of test scores for teacher , student and course.</a:t>
            </a:r>
          </a:p>
          <a:p>
            <a:pPr algn="l" rtl="0"/>
            <a:r>
              <a:rPr lang="en-GB" sz="2000" b="1" dirty="0"/>
              <a:t>Methods of test score distributions: (tables &amp; graphs).</a:t>
            </a:r>
          </a:p>
          <a:p>
            <a:pPr algn="l" rtl="0"/>
            <a:r>
              <a:rPr lang="en-GB" sz="2000" b="1" dirty="0"/>
              <a:t>Characteristics of test score distribution.</a:t>
            </a:r>
          </a:p>
          <a:p>
            <a:pPr algn="l" rtl="0"/>
            <a:r>
              <a:rPr lang="en-GB" sz="2000" b="1" dirty="0"/>
              <a:t>Measures of central tendency and variability.</a:t>
            </a:r>
          </a:p>
          <a:p>
            <a:pPr algn="l" rtl="0"/>
            <a:r>
              <a:rPr lang="en-GB" sz="2000" b="1" dirty="0"/>
              <a:t>Interpretation of individual test score: </a:t>
            </a:r>
          </a:p>
          <a:p>
            <a:pPr marL="45720" indent="0" algn="l" rtl="0">
              <a:buNone/>
            </a:pPr>
            <a:r>
              <a:rPr lang="en-GB" sz="2000" b="1" dirty="0"/>
              <a:t>     Teacher-made test</a:t>
            </a:r>
          </a:p>
          <a:p>
            <a:pPr marL="45720" indent="0" algn="l" rtl="0">
              <a:buNone/>
            </a:pPr>
            <a:r>
              <a:rPr lang="en-GB" sz="2000" b="1" dirty="0"/>
              <a:t>      Norm reference interpretation</a:t>
            </a:r>
          </a:p>
          <a:p>
            <a:pPr marL="45720" indent="0" algn="l" rtl="0">
              <a:buNone/>
            </a:pPr>
            <a:r>
              <a:rPr lang="en-GB" sz="2000" b="1" dirty="0"/>
              <a:t>      Criterion reference interpretation.</a:t>
            </a:r>
          </a:p>
          <a:p>
            <a:pPr marL="45720" indent="0" algn="l" rtl="0">
              <a:buNone/>
            </a:pPr>
            <a:r>
              <a:rPr lang="en-GB" sz="2000" b="1" dirty="0"/>
              <a:t>      Standardized test.</a:t>
            </a:r>
          </a:p>
          <a:p>
            <a:pPr marL="45720" indent="0">
              <a:buNone/>
            </a:pPr>
            <a:r>
              <a:rPr lang="en-US" sz="2000" b="1" dirty="0"/>
              <a:t>Rank and percentage of correct scores for a test score.</a:t>
            </a:r>
          </a:p>
          <a:p>
            <a:pPr marL="45720" indent="0">
              <a:buNone/>
            </a:pPr>
            <a:r>
              <a:rPr lang="en-US" sz="2000" b="1" kern="0" dirty="0">
                <a:gradFill>
                  <a:gsLst>
                    <a:gs pos="0">
                      <a:prstClr val="black"/>
                    </a:gs>
                    <a:gs pos="40000">
                      <a:prstClr val="black">
                        <a:lumMod val="75000"/>
                        <a:lumOff val="25000"/>
                      </a:prstClr>
                    </a:gs>
                    <a:gs pos="100000">
                      <a:srgbClr val="212745">
                        <a:alpha val="65000"/>
                      </a:srgbClr>
                    </a:gs>
                  </a:gsLst>
                  <a:lin ang="5400000" scaled="0"/>
                </a:gradFill>
                <a:latin typeface="Times New Roman" panose="02020603050405020304" pitchFamily="18" charset="0"/>
                <a:ea typeface="Times New Roman" panose="02020603050405020304" pitchFamily="18" charset="0"/>
                <a:cs typeface="+mj-cs"/>
              </a:rPr>
              <a:t>T</a:t>
            </a:r>
            <a:r>
              <a:rPr kumimoji="0" lang="en-US" sz="2000" b="1" i="0" u="none" strike="noStrike" kern="0" cap="none" spc="0" normalizeH="0" baseline="0" noProof="0" dirty="0" err="1">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echnology</a:t>
            </a:r>
            <a:r>
              <a:rPr kumimoji="0" lang="en-US" sz="2000" b="1" i="0" u="none" strike="noStrike" kern="0" cap="none" spc="0" normalizeH="0" baseline="0" noProof="0" dirty="0">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 integration in test interpretation</a:t>
            </a:r>
            <a:endParaRPr lang="en-US" sz="2000" b="1" dirty="0"/>
          </a:p>
          <a:p>
            <a:pPr marL="45720" indent="0" algn="l" rtl="0">
              <a:buNone/>
            </a:pPr>
            <a:endParaRPr lang="en-GB" sz="2000" b="1" dirty="0"/>
          </a:p>
        </p:txBody>
      </p:sp>
    </p:spTree>
    <p:extLst>
      <p:ext uri="{BB962C8B-B14F-4D97-AF65-F5344CB8AC3E}">
        <p14:creationId xmlns:p14="http://schemas.microsoft.com/office/powerpoint/2010/main" val="219907722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17" y="0"/>
            <a:ext cx="10058400" cy="1001486"/>
          </a:xfrm>
        </p:spPr>
        <p:txBody>
          <a:bodyPr/>
          <a:lstStyle/>
          <a:p>
            <a:pPr marL="0" indent="0" algn="l">
              <a:buNone/>
            </a:pPr>
            <a:r>
              <a:rPr lang="en-US" sz="4300" b="1" dirty="0">
                <a:solidFill>
                  <a:srgbClr val="0070C0"/>
                </a:solidFill>
                <a:latin typeface="+mn-lt"/>
              </a:rPr>
              <a:t>Graphs: A frequency polygon </a:t>
            </a:r>
          </a:p>
        </p:txBody>
      </p:sp>
      <p:sp>
        <p:nvSpPr>
          <p:cNvPr id="3" name="Content Placeholder 2"/>
          <p:cNvSpPr>
            <a:spLocks noGrp="1"/>
          </p:cNvSpPr>
          <p:nvPr>
            <p:ph sz="quarter" idx="13"/>
          </p:nvPr>
        </p:nvSpPr>
        <p:spPr>
          <a:xfrm>
            <a:off x="0" y="1001486"/>
            <a:ext cx="11805919" cy="5856514"/>
          </a:xfrm>
        </p:spPr>
        <p:txBody>
          <a:bodyPr>
            <a:normAutofit/>
          </a:bodyPr>
          <a:lstStyle/>
          <a:p>
            <a:pPr marL="0" indent="0" algn="l" rtl="0">
              <a:buNone/>
            </a:pPr>
            <a:r>
              <a:rPr lang="en-GB" sz="2000" dirty="0"/>
              <a:t>A dot is made above each score value to indicate the frequency with which that score occurred; if no one obtained a particular score, the dot is made on the </a:t>
            </a:r>
            <a:r>
              <a:rPr lang="en-GB" sz="2000" b="1" dirty="0"/>
              <a:t>baseline, at 0</a:t>
            </a:r>
            <a:r>
              <a:rPr lang="en-GB" sz="2000" dirty="0"/>
              <a:t>. The dots then are connected with </a:t>
            </a:r>
            <a:r>
              <a:rPr lang="en-GB" sz="2000" b="1" dirty="0"/>
              <a:t>straight lines </a:t>
            </a:r>
            <a:r>
              <a:rPr lang="en-GB" sz="2000" dirty="0"/>
              <a:t>to form a </a:t>
            </a:r>
            <a:r>
              <a:rPr lang="en-GB" sz="2000" b="1" dirty="0"/>
              <a:t>polygon</a:t>
            </a:r>
            <a:r>
              <a:rPr lang="en-GB" sz="2000" dirty="0"/>
              <a:t> or </a:t>
            </a:r>
            <a:r>
              <a:rPr lang="en-GB" sz="2000" b="1" dirty="0"/>
              <a:t>curve</a:t>
            </a:r>
            <a:endParaRPr lang="en-US" sz="2000" b="1" dirty="0"/>
          </a:p>
        </p:txBody>
      </p:sp>
      <p:pic>
        <p:nvPicPr>
          <p:cNvPr id="6" name="صورة 5">
            <a:extLst>
              <a:ext uri="{FF2B5EF4-FFF2-40B4-BE49-F238E27FC236}">
                <a16:creationId xmlns:a16="http://schemas.microsoft.com/office/drawing/2014/main" id="{4EC93910-E6C4-8D35-C0CA-096CB0C01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312" y="2743200"/>
            <a:ext cx="6804561" cy="3431969"/>
          </a:xfrm>
          <a:prstGeom prst="rect">
            <a:avLst/>
          </a:prstGeom>
        </p:spPr>
      </p:pic>
    </p:spTree>
    <p:extLst>
      <p:ext uri="{BB962C8B-B14F-4D97-AF65-F5344CB8AC3E}">
        <p14:creationId xmlns:p14="http://schemas.microsoft.com/office/powerpoint/2010/main" val="1065540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12" y="305173"/>
            <a:ext cx="10058400" cy="1371600"/>
          </a:xfrm>
        </p:spPr>
        <p:txBody>
          <a:bodyPr>
            <a:normAutofit fontScale="90000"/>
          </a:bodyPr>
          <a:lstStyle/>
          <a:p>
            <a:pPr marL="0" indent="0" algn="l">
              <a:buNone/>
            </a:pPr>
            <a:r>
              <a:rPr lang="en-GB" sz="4300" b="1" dirty="0">
                <a:solidFill>
                  <a:srgbClr val="0070C0"/>
                </a:solidFill>
                <a:latin typeface="+mn-lt"/>
              </a:rPr>
              <a:t>Characteristics of test score distribution</a:t>
            </a:r>
            <a:endParaRPr lang="en-US" sz="4300" b="1" dirty="0">
              <a:solidFill>
                <a:srgbClr val="0070C0"/>
              </a:solidFill>
              <a:latin typeface="+mn-lt"/>
            </a:endParaRPr>
          </a:p>
        </p:txBody>
      </p:sp>
      <p:sp>
        <p:nvSpPr>
          <p:cNvPr id="3" name="Content Placeholder 2"/>
          <p:cNvSpPr>
            <a:spLocks noGrp="1"/>
          </p:cNvSpPr>
          <p:nvPr>
            <p:ph sz="quarter" idx="13"/>
          </p:nvPr>
        </p:nvSpPr>
        <p:spPr>
          <a:xfrm>
            <a:off x="1130445" y="2189921"/>
            <a:ext cx="3234905" cy="3538790"/>
          </a:xfrm>
        </p:spPr>
        <p:txBody>
          <a:bodyPr>
            <a:normAutofit fontScale="62500" lnSpcReduction="20000"/>
          </a:bodyPr>
          <a:lstStyle/>
          <a:p>
            <a:pPr marL="45720" indent="0">
              <a:buClr>
                <a:srgbClr val="00B050"/>
              </a:buClr>
              <a:buNone/>
            </a:pPr>
            <a:r>
              <a:rPr lang="en-US" sz="4000" b="1" dirty="0">
                <a:solidFill>
                  <a:schemeClr val="accent1">
                    <a:lumMod val="50000"/>
                  </a:schemeClr>
                </a:solidFill>
              </a:rPr>
              <a:t>1-SYMMETRY :</a:t>
            </a:r>
            <a:r>
              <a:rPr lang="en-US" sz="4000" dirty="0">
                <a:latin typeface="Calibri" panose="020F0502020204030204" pitchFamily="34" charset="0"/>
                <a:cs typeface="Calibri" panose="020F0502020204030204" pitchFamily="34" charset="0"/>
              </a:rPr>
              <a:t> </a:t>
            </a:r>
          </a:p>
          <a:p>
            <a:pPr marL="45720" indent="0">
              <a:buClr>
                <a:srgbClr val="00B050"/>
              </a:buClr>
              <a:buNone/>
            </a:pPr>
            <a:r>
              <a:rPr lang="en-US" sz="4000" dirty="0">
                <a:latin typeface="Calibri" panose="020F0502020204030204" pitchFamily="34" charset="0"/>
                <a:cs typeface="Calibri" panose="020F0502020204030204" pitchFamily="34" charset="0"/>
              </a:rPr>
              <a:t>      Symmetric</a:t>
            </a:r>
          </a:p>
          <a:p>
            <a:pPr marL="571500" indent="-571500"/>
            <a:endParaRPr lang="en-US" sz="4000" dirty="0"/>
          </a:p>
          <a:p>
            <a:pPr marL="45720" indent="0">
              <a:buClr>
                <a:srgbClr val="00B050"/>
              </a:buClr>
              <a:buNone/>
            </a:pPr>
            <a:r>
              <a:rPr lang="en-US" sz="4000" b="1" dirty="0">
                <a:solidFill>
                  <a:schemeClr val="accent1">
                    <a:lumMod val="50000"/>
                  </a:schemeClr>
                </a:solidFill>
              </a:rPr>
              <a:t>2-MODALITY</a:t>
            </a:r>
          </a:p>
          <a:p>
            <a:pPr marL="45720" indent="0">
              <a:buClr>
                <a:srgbClr val="00B050"/>
              </a:buClr>
              <a:buNone/>
            </a:pPr>
            <a:endParaRPr lang="en-US" sz="4000" b="1" dirty="0">
              <a:solidFill>
                <a:schemeClr val="accent1">
                  <a:lumMod val="50000"/>
                </a:schemeClr>
              </a:solidFill>
            </a:endParaRPr>
          </a:p>
          <a:p>
            <a:pPr marL="45720" lvl="0" indent="0" algn="l" rtl="0">
              <a:buClr>
                <a:srgbClr val="00B050"/>
              </a:buClr>
              <a:buNone/>
            </a:pPr>
            <a:r>
              <a:rPr lang="en-US" sz="4000" dirty="0">
                <a:solidFill>
                  <a:sysClr val="windowText" lastClr="000000">
                    <a:hueOff val="0"/>
                    <a:satOff val="0"/>
                    <a:lumOff val="0"/>
                    <a:alphaOff val="0"/>
                  </a:sysClr>
                </a:solidFill>
                <a:latin typeface="Calibri"/>
                <a:ea typeface="+mn-ea"/>
                <a:cs typeface="+mn-cs"/>
              </a:rPr>
              <a:t>     Unimodal</a:t>
            </a:r>
          </a:p>
          <a:p>
            <a:pPr marL="45720" lvl="0" indent="0" algn="l" rtl="0">
              <a:buClr>
                <a:srgbClr val="00B050"/>
              </a:buClr>
              <a:buNone/>
            </a:pPr>
            <a:r>
              <a:rPr lang="en-US" sz="4000" dirty="0">
                <a:solidFill>
                  <a:sysClr val="windowText" lastClr="000000">
                    <a:hueOff val="0"/>
                    <a:satOff val="0"/>
                    <a:lumOff val="0"/>
                    <a:alphaOff val="0"/>
                  </a:sysClr>
                </a:solidFill>
                <a:latin typeface="Calibri"/>
                <a:ea typeface="+mn-ea"/>
                <a:cs typeface="+mn-cs"/>
              </a:rPr>
              <a:t>     Bimodal</a:t>
            </a:r>
          </a:p>
          <a:p>
            <a:pPr marL="45720" lvl="0" indent="0" algn="l" rtl="0">
              <a:buClr>
                <a:srgbClr val="00B050"/>
              </a:buClr>
              <a:buNone/>
            </a:pPr>
            <a:r>
              <a:rPr lang="en-US" sz="4000" dirty="0">
                <a:solidFill>
                  <a:sysClr val="windowText" lastClr="000000">
                    <a:hueOff val="0"/>
                    <a:satOff val="0"/>
                    <a:lumOff val="0"/>
                    <a:alphaOff val="0"/>
                  </a:sysClr>
                </a:solidFill>
                <a:latin typeface="Calibri"/>
                <a:ea typeface="+mn-ea"/>
                <a:cs typeface="+mn-cs"/>
              </a:rPr>
              <a:t>     Multimodal </a:t>
            </a:r>
            <a:endParaRPr lang="en-US" sz="4000" dirty="0"/>
          </a:p>
          <a:p>
            <a:pPr marL="0" indent="0" algn="l" rtl="0">
              <a:buNone/>
            </a:pPr>
            <a:endParaRPr lang="en-US" dirty="0"/>
          </a:p>
          <a:p>
            <a:pPr marL="0" indent="0" algn="l" rtl="0">
              <a:buNone/>
            </a:pPr>
            <a:endParaRPr lang="en-US" dirty="0"/>
          </a:p>
        </p:txBody>
      </p:sp>
      <p:sp>
        <p:nvSpPr>
          <p:cNvPr id="6" name="TextBox 5">
            <a:extLst>
              <a:ext uri="{FF2B5EF4-FFF2-40B4-BE49-F238E27FC236}">
                <a16:creationId xmlns:a16="http://schemas.microsoft.com/office/drawing/2014/main" id="{F09281BF-FBE1-57C6-94FD-10A76E861E6F}"/>
              </a:ext>
            </a:extLst>
          </p:cNvPr>
          <p:cNvSpPr txBox="1"/>
          <p:nvPr/>
        </p:nvSpPr>
        <p:spPr>
          <a:xfrm>
            <a:off x="7564978" y="2162968"/>
            <a:ext cx="3068753" cy="3108543"/>
          </a:xfrm>
          <a:prstGeom prst="rect">
            <a:avLst/>
          </a:prstGeom>
          <a:noFill/>
        </p:spPr>
        <p:txBody>
          <a:bodyPr wrap="square">
            <a:spAutoFit/>
          </a:bodyPr>
          <a:lstStyle/>
          <a:p>
            <a:r>
              <a:rPr lang="en-US" sz="2800" b="1" dirty="0">
                <a:solidFill>
                  <a:schemeClr val="accent1">
                    <a:lumMod val="50000"/>
                  </a:schemeClr>
                </a:solidFill>
              </a:rPr>
              <a:t>3- SKEWNESS</a:t>
            </a:r>
          </a:p>
          <a:p>
            <a:r>
              <a:rPr lang="en-US" sz="2800" dirty="0">
                <a:solidFill>
                  <a:sysClr val="windowText" lastClr="000000">
                    <a:hueOff val="0"/>
                    <a:satOff val="0"/>
                    <a:lumOff val="0"/>
                    <a:alphaOff val="0"/>
                  </a:sysClr>
                </a:solidFill>
                <a:latin typeface="Calibri"/>
              </a:rPr>
              <a:t>    A</a:t>
            </a:r>
            <a:r>
              <a:rPr lang="en-US" sz="2800" dirty="0">
                <a:solidFill>
                  <a:sysClr val="windowText" lastClr="000000">
                    <a:hueOff val="0"/>
                    <a:satOff val="0"/>
                    <a:lumOff val="0"/>
                    <a:alphaOff val="0"/>
                  </a:sysClr>
                </a:solidFill>
                <a:latin typeface="Calibri"/>
                <a:ea typeface="+mn-ea"/>
                <a:cs typeface="+mn-cs"/>
              </a:rPr>
              <a:t>symmetric</a:t>
            </a:r>
            <a:endParaRPr lang="en-US" sz="2800" b="1" dirty="0">
              <a:solidFill>
                <a:srgbClr val="00B050"/>
              </a:solidFill>
            </a:endParaRPr>
          </a:p>
          <a:p>
            <a:endParaRPr lang="en-US" sz="2800" b="1" dirty="0">
              <a:solidFill>
                <a:srgbClr val="00B050"/>
              </a:solidFill>
            </a:endParaRPr>
          </a:p>
          <a:p>
            <a:r>
              <a:rPr lang="en-US" sz="2800" b="1" dirty="0">
                <a:solidFill>
                  <a:schemeClr val="accent1">
                    <a:lumMod val="50000"/>
                  </a:schemeClr>
                </a:solidFill>
              </a:rPr>
              <a:t>4- KURTOSIS</a:t>
            </a:r>
          </a:p>
          <a:p>
            <a:pPr lvl="0" rtl="0"/>
            <a:r>
              <a:rPr lang="en-US" sz="2800" dirty="0">
                <a:solidFill>
                  <a:sysClr val="windowText" lastClr="000000">
                    <a:hueOff val="0"/>
                    <a:satOff val="0"/>
                    <a:lumOff val="0"/>
                    <a:alphaOff val="0"/>
                  </a:sysClr>
                </a:solidFill>
                <a:latin typeface="Calibri"/>
                <a:ea typeface="+mn-ea"/>
                <a:cs typeface="+mn-cs"/>
              </a:rPr>
              <a:t>    Leptokurtic </a:t>
            </a:r>
          </a:p>
          <a:p>
            <a:pPr lvl="0" rtl="0"/>
            <a:r>
              <a:rPr lang="en-US" sz="2800" dirty="0">
                <a:solidFill>
                  <a:sysClr val="windowText" lastClr="000000">
                    <a:hueOff val="0"/>
                    <a:satOff val="0"/>
                    <a:lumOff val="0"/>
                    <a:alphaOff val="0"/>
                  </a:sysClr>
                </a:solidFill>
                <a:latin typeface="Calibri"/>
                <a:ea typeface="+mn-ea"/>
                <a:cs typeface="+mn-cs"/>
              </a:rPr>
              <a:t>    Mesokurtic</a:t>
            </a:r>
          </a:p>
          <a:p>
            <a:pPr lvl="0" rtl="0"/>
            <a:r>
              <a:rPr lang="en-US" sz="2800" dirty="0">
                <a:solidFill>
                  <a:sysClr val="windowText" lastClr="000000">
                    <a:hueOff val="0"/>
                    <a:satOff val="0"/>
                    <a:lumOff val="0"/>
                    <a:alphaOff val="0"/>
                  </a:sysClr>
                </a:solidFill>
                <a:latin typeface="Calibri"/>
                <a:ea typeface="+mn-ea"/>
                <a:cs typeface="+mn-cs"/>
              </a:rPr>
              <a:t>    Platykurtic</a:t>
            </a:r>
          </a:p>
        </p:txBody>
      </p:sp>
    </p:spTree>
    <p:extLst>
      <p:ext uri="{BB962C8B-B14F-4D97-AF65-F5344CB8AC3E}">
        <p14:creationId xmlns:p14="http://schemas.microsoft.com/office/powerpoint/2010/main" val="2512715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72757"/>
            <a:ext cx="10058400" cy="1609344"/>
          </a:xfrm>
        </p:spPr>
        <p:txBody>
          <a:bodyPr>
            <a:normAutofit/>
          </a:bodyPr>
          <a:lstStyle/>
          <a:p>
            <a:pPr marL="0" indent="0" algn="l">
              <a:buNone/>
            </a:pPr>
            <a:r>
              <a:rPr lang="en-US" sz="4300" b="1" dirty="0">
                <a:solidFill>
                  <a:srgbClr val="0070C0"/>
                </a:solidFill>
                <a:latin typeface="+mn-lt"/>
              </a:rPr>
              <a:t>A </a:t>
            </a:r>
            <a:r>
              <a:rPr lang="en-US" sz="4300" b="0" dirty="0">
                <a:solidFill>
                  <a:srgbClr val="0070C0"/>
                </a:solidFill>
                <a:latin typeface="+mn-lt"/>
              </a:rPr>
              <a:t>Symmetric</a:t>
            </a:r>
          </a:p>
        </p:txBody>
      </p:sp>
      <p:sp>
        <p:nvSpPr>
          <p:cNvPr id="3" name="Content Placeholder 2"/>
          <p:cNvSpPr>
            <a:spLocks noGrp="1"/>
          </p:cNvSpPr>
          <p:nvPr>
            <p:ph sz="quarter" idx="13"/>
          </p:nvPr>
        </p:nvSpPr>
        <p:spPr>
          <a:xfrm>
            <a:off x="1412240" y="1280160"/>
            <a:ext cx="8534400" cy="3474720"/>
          </a:xfrm>
        </p:spPr>
        <p:txBody>
          <a:bodyPr/>
          <a:lstStyle/>
          <a:p>
            <a:pPr algn="l" rtl="0"/>
            <a:r>
              <a:rPr lang="en-GB" dirty="0"/>
              <a:t>A symmetric distribution or curve is one in which there are two equal halves, mirror images of each other</a:t>
            </a:r>
          </a:p>
          <a:p>
            <a:pPr algn="l" rtl="0"/>
            <a:endParaRPr lang="en-US" dirty="0"/>
          </a:p>
        </p:txBody>
      </p:sp>
      <p:pic>
        <p:nvPicPr>
          <p:cNvPr id="10" name="صورة 9" descr="صورة تحتوي على تخطيط, خط, رسم بياني, ميل/ تزلج&#10;&#10;تم إنشاء الوصف تلقائياً">
            <a:extLst>
              <a:ext uri="{FF2B5EF4-FFF2-40B4-BE49-F238E27FC236}">
                <a16:creationId xmlns:a16="http://schemas.microsoft.com/office/drawing/2014/main" id="{9A947652-F428-0F48-0335-670B20AD8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539" y="2350008"/>
            <a:ext cx="4768853" cy="3878478"/>
          </a:xfrm>
          <a:prstGeom prst="rect">
            <a:avLst/>
          </a:prstGeom>
        </p:spPr>
      </p:pic>
      <p:pic>
        <p:nvPicPr>
          <p:cNvPr id="12" name="صورة 11" descr="صورة تحتوي على رسم بياني, خط, تخطيط, ميل/ تزلج&#10;&#10;تم إنشاء الوصف تلقائياً">
            <a:extLst>
              <a:ext uri="{FF2B5EF4-FFF2-40B4-BE49-F238E27FC236}">
                <a16:creationId xmlns:a16="http://schemas.microsoft.com/office/drawing/2014/main" id="{BAA81DE2-D298-8E9A-D72A-E37E8135C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2350008"/>
            <a:ext cx="5985164" cy="4050792"/>
          </a:xfrm>
          <a:prstGeom prst="rect">
            <a:avLst/>
          </a:prstGeom>
        </p:spPr>
      </p:pic>
    </p:spTree>
    <p:extLst>
      <p:ext uri="{BB962C8B-B14F-4D97-AF65-F5344CB8AC3E}">
        <p14:creationId xmlns:p14="http://schemas.microsoft.com/office/powerpoint/2010/main" val="1160050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b="1" dirty="0">
                <a:solidFill>
                  <a:srgbClr val="0070C0"/>
                </a:solidFill>
                <a:latin typeface="+mn-lt"/>
              </a:rPr>
              <a:t>Skewness</a:t>
            </a:r>
            <a:br>
              <a:rPr lang="en-US" sz="4300" b="1" dirty="0">
                <a:solidFill>
                  <a:srgbClr val="0070C0"/>
                </a:solidFill>
                <a:latin typeface="+mn-lt"/>
              </a:rPr>
            </a:br>
            <a:endParaRPr lang="en-US" sz="4300" b="1" dirty="0">
              <a:solidFill>
                <a:srgbClr val="0070C0"/>
              </a:solidFill>
              <a:latin typeface="+mn-lt"/>
            </a:endParaRPr>
          </a:p>
        </p:txBody>
      </p:sp>
      <p:sp>
        <p:nvSpPr>
          <p:cNvPr id="3" name="Content Placeholder 2"/>
          <p:cNvSpPr>
            <a:spLocks noGrp="1"/>
          </p:cNvSpPr>
          <p:nvPr>
            <p:ph sz="quarter" idx="13"/>
          </p:nvPr>
        </p:nvSpPr>
        <p:spPr>
          <a:xfrm>
            <a:off x="221672" y="261257"/>
            <a:ext cx="11868727" cy="6596743"/>
          </a:xfrm>
        </p:spPr>
        <p:txBody>
          <a:bodyPr/>
          <a:lstStyle/>
          <a:p>
            <a:pPr algn="l" rtl="0"/>
            <a:r>
              <a:rPr lang="en-GB" sz="2800" dirty="0"/>
              <a:t>Skewed curve: </a:t>
            </a:r>
            <a:r>
              <a:rPr lang="en-GB" sz="2800" b="1" dirty="0"/>
              <a:t>Nonsymmetric or asymmetric </a:t>
            </a:r>
            <a:r>
              <a:rPr lang="en-GB" sz="2800" dirty="0"/>
              <a:t>curves have a cluster of scores or a peak at one end and a tail extending toward the other end. </a:t>
            </a:r>
          </a:p>
          <a:p>
            <a:pPr algn="l" rtl="0"/>
            <a:endParaRPr lang="en-US" dirty="0"/>
          </a:p>
        </p:txBody>
      </p:sp>
      <p:pic>
        <p:nvPicPr>
          <p:cNvPr id="6" name="صورة 5" descr="صورة تحتوي على خط, رسم بياني, تخطيط&#10;&#10;تم إنشاء الوصف تلقائياً">
            <a:extLst>
              <a:ext uri="{FF2B5EF4-FFF2-40B4-BE49-F238E27FC236}">
                <a16:creationId xmlns:a16="http://schemas.microsoft.com/office/drawing/2014/main" id="{C771EB6C-FEFB-5EAE-AE83-5BAF05144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77" y="3041650"/>
            <a:ext cx="10984550" cy="2564930"/>
          </a:xfrm>
          <a:prstGeom prst="rect">
            <a:avLst/>
          </a:prstGeom>
        </p:spPr>
      </p:pic>
    </p:spTree>
    <p:extLst>
      <p:ext uri="{BB962C8B-B14F-4D97-AF65-F5344CB8AC3E}">
        <p14:creationId xmlns:p14="http://schemas.microsoft.com/office/powerpoint/2010/main" val="3200299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72" y="269108"/>
            <a:ext cx="10058400" cy="1371600"/>
          </a:xfrm>
        </p:spPr>
        <p:txBody>
          <a:bodyPr/>
          <a:lstStyle/>
          <a:p>
            <a:pPr marL="0" indent="0" algn="l">
              <a:buNone/>
            </a:pPr>
            <a:r>
              <a:rPr lang="en-US" sz="4800" dirty="0">
                <a:solidFill>
                  <a:srgbClr val="0070C0"/>
                </a:solidFill>
                <a:latin typeface="+mn-lt"/>
              </a:rPr>
              <a:t>Skewness</a:t>
            </a:r>
            <a:r>
              <a:rPr lang="en-US" sz="4800" b="1" dirty="0">
                <a:solidFill>
                  <a:srgbClr val="0070C0"/>
                </a:solidFill>
                <a:latin typeface="+mn-lt"/>
              </a:rPr>
              <a:t> cont</a:t>
            </a:r>
            <a:r>
              <a:rPr lang="en-US" b="1" dirty="0">
                <a:solidFill>
                  <a:srgbClr val="0070C0"/>
                </a:solidFill>
                <a:latin typeface="+mn-lt"/>
              </a:rPr>
              <a:t>.,</a:t>
            </a:r>
            <a:endParaRPr lang="en-US" dirty="0">
              <a:solidFill>
                <a:srgbClr val="0070C0"/>
              </a:solidFill>
              <a:latin typeface="+mn-lt"/>
            </a:endParaRPr>
          </a:p>
        </p:txBody>
      </p:sp>
      <p:pic>
        <p:nvPicPr>
          <p:cNvPr id="4" name="Content Placeholder 3"/>
          <p:cNvPicPr>
            <a:picLocks noGrp="1" noChangeAspect="1"/>
          </p:cNvPicPr>
          <p:nvPr>
            <p:ph sz="quarter" idx="13"/>
          </p:nvPr>
        </p:nvPicPr>
        <p:blipFill>
          <a:blip r:embed="rId2"/>
          <a:stretch>
            <a:fillRect/>
          </a:stretch>
        </p:blipFill>
        <p:spPr>
          <a:xfrm>
            <a:off x="1849098" y="1492370"/>
            <a:ext cx="7756078" cy="2800130"/>
          </a:xfrm>
          <a:prstGeom prst="rect">
            <a:avLst/>
          </a:prstGeom>
        </p:spPr>
      </p:pic>
      <p:sp>
        <p:nvSpPr>
          <p:cNvPr id="5" name="TextBox 4"/>
          <p:cNvSpPr txBox="1"/>
          <p:nvPr/>
        </p:nvSpPr>
        <p:spPr>
          <a:xfrm>
            <a:off x="437072" y="4564264"/>
            <a:ext cx="4421280" cy="1346331"/>
          </a:xfrm>
          <a:prstGeom prst="rect">
            <a:avLst/>
          </a:prstGeom>
          <a:ln/>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dirty="0"/>
              <a:t>The tail extends toward the left, in the direction of </a:t>
            </a:r>
            <a:r>
              <a:rPr lang="en-US" b="1" dirty="0"/>
              <a:t>negative</a:t>
            </a:r>
            <a:r>
              <a:rPr lang="en-US" dirty="0"/>
              <a:t> numbers</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ar-EG"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5943600" y="4564264"/>
            <a:ext cx="4463641" cy="1338828"/>
          </a:xfrm>
          <a:prstGeom prst="rect">
            <a:avLst/>
          </a:prstGeom>
          <a:ln/>
        </p:spPr>
        <p:style>
          <a:lnRef idx="2">
            <a:schemeClr val="dk1"/>
          </a:lnRef>
          <a:fillRef idx="1">
            <a:schemeClr val="lt1"/>
          </a:fillRef>
          <a:effectRef idx="0">
            <a:schemeClr val="dk1"/>
          </a:effectRef>
          <a:fontRef idx="minor">
            <a:schemeClr val="dk1"/>
          </a:fontRef>
        </p:style>
        <p:txBody>
          <a:bodyPr wrap="square" rtlCol="1">
            <a:spAutoFit/>
          </a:bodyPr>
          <a:lstStyle/>
          <a:p>
            <a:pPr algn="ctr">
              <a:lnSpc>
                <a:spcPct val="150000"/>
              </a:lnSpc>
            </a:pPr>
            <a:r>
              <a:rPr lang="en-US" dirty="0">
                <a:solidFill>
                  <a:schemeClr val="tx1"/>
                </a:solidFill>
              </a:rPr>
              <a:t>The tail extends toward the right, in the direction of </a:t>
            </a:r>
            <a:r>
              <a:rPr lang="en-US" b="1" dirty="0">
                <a:solidFill>
                  <a:schemeClr val="tx1"/>
                </a:solidFill>
              </a:rPr>
              <a:t>positive</a:t>
            </a:r>
            <a:r>
              <a:rPr lang="en-US" dirty="0">
                <a:solidFill>
                  <a:schemeClr val="tx1"/>
                </a:solidFill>
              </a:rPr>
              <a:t> numbers on a scale</a:t>
            </a:r>
            <a:endParaRPr lang="ar-EG" dirty="0">
              <a:solidFill>
                <a:schemeClr val="tx1"/>
              </a:solidFill>
            </a:endParaRPr>
          </a:p>
        </p:txBody>
      </p:sp>
    </p:spTree>
    <p:extLst>
      <p:ext uri="{BB962C8B-B14F-4D97-AF65-F5344CB8AC3E}">
        <p14:creationId xmlns:p14="http://schemas.microsoft.com/office/powerpoint/2010/main" val="98315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888"/>
            <a:ext cx="9987281" cy="1143000"/>
          </a:xfrm>
        </p:spPr>
        <p:txBody>
          <a:bodyPr>
            <a:normAutofit/>
          </a:bodyPr>
          <a:lstStyle/>
          <a:p>
            <a:pPr marL="0" indent="0" algn="l">
              <a:buNone/>
            </a:pPr>
            <a:r>
              <a:rPr lang="en-US" b="1" dirty="0">
                <a:solidFill>
                  <a:srgbClr val="0070C0"/>
                </a:solidFill>
                <a:latin typeface="+mn-lt"/>
              </a:rPr>
              <a:t>Modality</a:t>
            </a:r>
          </a:p>
        </p:txBody>
      </p:sp>
      <p:sp>
        <p:nvSpPr>
          <p:cNvPr id="3" name="Content Placeholder 2"/>
          <p:cNvSpPr>
            <a:spLocks noGrp="1"/>
          </p:cNvSpPr>
          <p:nvPr>
            <p:ph sz="quarter" idx="13"/>
          </p:nvPr>
        </p:nvSpPr>
        <p:spPr>
          <a:xfrm>
            <a:off x="0" y="1103087"/>
            <a:ext cx="12192000" cy="5754914"/>
          </a:xfrm>
        </p:spPr>
        <p:txBody>
          <a:bodyPr/>
          <a:lstStyle/>
          <a:p>
            <a:pPr algn="just" rtl="0"/>
            <a:r>
              <a:rPr lang="en-US" sz="2800" dirty="0">
                <a:solidFill>
                  <a:srgbClr val="212121"/>
                </a:solidFill>
                <a:latin typeface="Calibri" panose="020F0502020204030204" pitchFamily="34" charset="0"/>
              </a:rPr>
              <a:t>R</a:t>
            </a:r>
            <a:r>
              <a:rPr lang="en-US" sz="2800" b="0" i="0" u="none" strike="noStrike" dirty="0">
                <a:solidFill>
                  <a:srgbClr val="212121"/>
                </a:solidFill>
                <a:effectLst/>
                <a:latin typeface="Calibri" panose="020F0502020204030204" pitchFamily="34" charset="0"/>
              </a:rPr>
              <a:t>efers to the most common or frequent score or scores in a distribution of scores. </a:t>
            </a:r>
          </a:p>
          <a:p>
            <a:pPr algn="just" rtl="0"/>
            <a:r>
              <a:rPr lang="en-US" sz="2800" b="0" i="0" u="none" strike="noStrike" dirty="0">
                <a:solidFill>
                  <a:srgbClr val="212121"/>
                </a:solidFill>
                <a:effectLst/>
                <a:latin typeface="Calibri" panose="020F0502020204030204" pitchFamily="34" charset="0"/>
              </a:rPr>
              <a:t>It can help to </a:t>
            </a:r>
            <a:r>
              <a:rPr lang="en-US" sz="2800" b="1" i="0" u="none" strike="noStrike" dirty="0">
                <a:solidFill>
                  <a:srgbClr val="212121"/>
                </a:solidFill>
                <a:effectLst/>
                <a:latin typeface="Calibri" panose="020F0502020204030204" pitchFamily="34" charset="0"/>
              </a:rPr>
              <a:t>identify patterns or trends </a:t>
            </a:r>
            <a:r>
              <a:rPr lang="en-US" sz="2800" b="0" i="0" u="none" strike="noStrike" dirty="0">
                <a:solidFill>
                  <a:srgbClr val="212121"/>
                </a:solidFill>
                <a:effectLst/>
                <a:latin typeface="Calibri" panose="020F0502020204030204" pitchFamily="34" charset="0"/>
              </a:rPr>
              <a:t>in the data that may be helpful in making decisions or drawing </a:t>
            </a:r>
            <a:r>
              <a:rPr lang="en-US" sz="2800" b="1" i="0" u="none" strike="noStrike" dirty="0">
                <a:solidFill>
                  <a:srgbClr val="212121"/>
                </a:solidFill>
                <a:effectLst/>
                <a:latin typeface="Calibri" panose="020F0502020204030204" pitchFamily="34" charset="0"/>
              </a:rPr>
              <a:t>conclusions</a:t>
            </a:r>
            <a:r>
              <a:rPr lang="en-US" sz="2800" b="0" i="0" u="none" strike="noStrike" dirty="0">
                <a:solidFill>
                  <a:srgbClr val="212121"/>
                </a:solidFill>
                <a:effectLst/>
                <a:latin typeface="Calibri" panose="020F0502020204030204" pitchFamily="34" charset="0"/>
              </a:rPr>
              <a:t> about the </a:t>
            </a:r>
            <a:r>
              <a:rPr lang="en-US" sz="2800" b="1" i="0" u="none" strike="noStrike" dirty="0">
                <a:solidFill>
                  <a:srgbClr val="212121"/>
                </a:solidFill>
                <a:effectLst/>
                <a:latin typeface="Calibri" panose="020F0502020204030204" pitchFamily="34" charset="0"/>
              </a:rPr>
              <a:t>test takers. </a:t>
            </a:r>
          </a:p>
          <a:p>
            <a:pPr algn="just" rtl="0"/>
            <a:r>
              <a:rPr lang="en-US" sz="2800" b="0" i="0" u="none" strike="noStrike" dirty="0">
                <a:solidFill>
                  <a:srgbClr val="212121"/>
                </a:solidFill>
                <a:effectLst/>
                <a:latin typeface="Calibri" panose="020F0502020204030204" pitchFamily="34" charset="0"/>
              </a:rPr>
              <a:t>For example, if the modality of test scores is clustered around a certain score range, it may indicate that the test takers in </a:t>
            </a:r>
            <a:r>
              <a:rPr lang="en-US" sz="2800" b="1" i="0" u="none" strike="noStrike" dirty="0">
                <a:solidFill>
                  <a:srgbClr val="212121"/>
                </a:solidFill>
                <a:effectLst/>
                <a:latin typeface="Calibri" panose="020F0502020204030204" pitchFamily="34" charset="0"/>
              </a:rPr>
              <a:t>that range have similar abilities </a:t>
            </a:r>
            <a:r>
              <a:rPr lang="en-US" sz="2800" b="0" i="0" u="none" strike="noStrike" dirty="0">
                <a:solidFill>
                  <a:srgbClr val="212121"/>
                </a:solidFill>
                <a:effectLst/>
                <a:latin typeface="Calibri" panose="020F0502020204030204" pitchFamily="34" charset="0"/>
              </a:rPr>
              <a:t>or knowledge</a:t>
            </a:r>
            <a:r>
              <a:rPr lang="en-US" b="0" i="0" u="none" strike="noStrike" dirty="0">
                <a:solidFill>
                  <a:srgbClr val="212121"/>
                </a:solidFill>
                <a:effectLst/>
                <a:latin typeface="Calibri" panose="020F0502020204030204" pitchFamily="34" charset="0"/>
              </a:rPr>
              <a: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738" y="4252686"/>
            <a:ext cx="6932521" cy="237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39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230"/>
            <a:ext cx="11074401" cy="1214132"/>
          </a:xfrm>
        </p:spPr>
        <p:txBody>
          <a:bodyPr/>
          <a:lstStyle/>
          <a:p>
            <a:pPr marL="0" indent="0" algn="l">
              <a:buNone/>
            </a:pPr>
            <a:r>
              <a:rPr lang="en-US" b="1" dirty="0">
                <a:solidFill>
                  <a:srgbClr val="0070C0"/>
                </a:solidFill>
                <a:latin typeface="+mn-lt"/>
              </a:rPr>
              <a:t> Modality cont.,</a:t>
            </a:r>
            <a:endParaRPr lang="en-US" dirty="0">
              <a:solidFill>
                <a:srgbClr val="0070C0"/>
              </a:solidFill>
              <a:latin typeface="+mn-lt"/>
            </a:endParaRPr>
          </a:p>
        </p:txBody>
      </p:sp>
      <p:pic>
        <p:nvPicPr>
          <p:cNvPr id="4" name="Content Placeholder 3"/>
          <p:cNvPicPr>
            <a:picLocks noGrp="1" noChangeAspect="1"/>
          </p:cNvPicPr>
          <p:nvPr>
            <p:ph sz="quarter" idx="13"/>
          </p:nvPr>
        </p:nvPicPr>
        <p:blipFill>
          <a:blip r:embed="rId2"/>
          <a:stretch>
            <a:fillRect/>
          </a:stretch>
        </p:blipFill>
        <p:spPr>
          <a:xfrm>
            <a:off x="1928950" y="2173559"/>
            <a:ext cx="7298574" cy="2324387"/>
          </a:xfrm>
          <a:prstGeom prst="rect">
            <a:avLst/>
          </a:prstGeom>
        </p:spPr>
      </p:pic>
      <p:sp>
        <p:nvSpPr>
          <p:cNvPr id="5" name="TextBox 4"/>
          <p:cNvSpPr txBox="1"/>
          <p:nvPr/>
        </p:nvSpPr>
        <p:spPr>
          <a:xfrm>
            <a:off x="2090057" y="5225144"/>
            <a:ext cx="1755800" cy="57996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lnSpc>
                <a:spcPct val="150000"/>
              </a:lnSpc>
            </a:pPr>
            <a:r>
              <a:rPr lang="en-US" sz="2400" dirty="0">
                <a:latin typeface="Times New Roman" panose="02020603050405020304" pitchFamily="18" charset="0"/>
                <a:cs typeface="Times New Roman" panose="02020603050405020304" pitchFamily="18" charset="0"/>
              </a:rPr>
              <a:t>One peak</a:t>
            </a:r>
            <a:endParaRPr lang="ar-EG"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918834" y="5225144"/>
            <a:ext cx="1755800" cy="731583"/>
          </a:xfrm>
          <a:prstGeom prst="rect">
            <a:avLst/>
          </a:prstGeom>
        </p:spPr>
      </p:pic>
      <p:pic>
        <p:nvPicPr>
          <p:cNvPr id="7" name="Picture 6"/>
          <p:cNvPicPr>
            <a:picLocks noChangeAspect="1"/>
          </p:cNvPicPr>
          <p:nvPr/>
        </p:nvPicPr>
        <p:blipFill>
          <a:blip r:embed="rId4"/>
          <a:stretch>
            <a:fillRect/>
          </a:stretch>
        </p:blipFill>
        <p:spPr>
          <a:xfrm>
            <a:off x="7184056" y="5225143"/>
            <a:ext cx="1847248" cy="731583"/>
          </a:xfrm>
          <a:prstGeom prst="rect">
            <a:avLst/>
          </a:prstGeom>
        </p:spPr>
      </p:pic>
    </p:spTree>
    <p:extLst>
      <p:ext uri="{BB962C8B-B14F-4D97-AF65-F5344CB8AC3E}">
        <p14:creationId xmlns:p14="http://schemas.microsoft.com/office/powerpoint/2010/main" val="4127245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0"/>
            <a:ext cx="9498150" cy="972457"/>
          </a:xfrm>
        </p:spPr>
        <p:txBody>
          <a:bodyPr>
            <a:normAutofit/>
          </a:bodyPr>
          <a:lstStyle/>
          <a:p>
            <a:pPr marL="0" indent="0" algn="l">
              <a:buNone/>
            </a:pPr>
            <a:r>
              <a:rPr lang="en-US" sz="4300" b="1" dirty="0">
                <a:solidFill>
                  <a:srgbClr val="0070C0"/>
                </a:solidFill>
                <a:latin typeface="+mn-lt"/>
              </a:rPr>
              <a:t>Kurtosis</a:t>
            </a:r>
          </a:p>
        </p:txBody>
      </p:sp>
      <p:sp>
        <p:nvSpPr>
          <p:cNvPr id="3" name="Content Placeholder 2"/>
          <p:cNvSpPr>
            <a:spLocks noGrp="1"/>
          </p:cNvSpPr>
          <p:nvPr>
            <p:ph sz="quarter" idx="13"/>
          </p:nvPr>
        </p:nvSpPr>
        <p:spPr>
          <a:xfrm>
            <a:off x="174171" y="1198880"/>
            <a:ext cx="12017829" cy="3474720"/>
          </a:xfrm>
        </p:spPr>
        <p:txBody>
          <a:bodyPr>
            <a:normAutofit/>
          </a:bodyPr>
          <a:lstStyle/>
          <a:p>
            <a:pPr algn="l" rtl="0"/>
            <a:r>
              <a:rPr lang="en-US" sz="2800" b="0" i="0" u="none" strike="noStrike" dirty="0">
                <a:solidFill>
                  <a:srgbClr val="212121"/>
                </a:solidFill>
                <a:effectLst/>
                <a:latin typeface="Calibri" panose="020F0502020204030204" pitchFamily="34" charset="0"/>
              </a:rPr>
              <a:t>It is a measure of the "peakedness" or "flatness" of a distribution relative to a normal distribution. </a:t>
            </a:r>
          </a:p>
          <a:p>
            <a:pPr algn="l" rtl="0"/>
            <a:r>
              <a:rPr lang="en-US" sz="2800" b="0" i="0" u="none" strike="noStrike" dirty="0">
                <a:solidFill>
                  <a:srgbClr val="212121"/>
                </a:solidFill>
                <a:effectLst/>
                <a:latin typeface="Calibri" panose="020F0502020204030204" pitchFamily="34" charset="0"/>
              </a:rPr>
              <a:t>A positive kurtosis indicates a distribution with a more peaked shape, while a negative kurtosis indicates a distribution with a more flat shape. </a:t>
            </a:r>
          </a:p>
          <a:p>
            <a:pPr algn="l" rtl="0"/>
            <a:r>
              <a:rPr lang="en-US" sz="2800" b="0" i="0" u="none" strike="noStrike" dirty="0">
                <a:solidFill>
                  <a:srgbClr val="212121"/>
                </a:solidFill>
                <a:effectLst/>
                <a:latin typeface="Calibri" panose="020F0502020204030204" pitchFamily="34" charset="0"/>
              </a:rPr>
              <a:t>Distributions with high kurtosis have more extreme values than distributions with low kurtosis.</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838" y="4372633"/>
            <a:ext cx="7155661" cy="200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780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56" y="64250"/>
            <a:ext cx="10058400" cy="1371600"/>
          </a:xfrm>
        </p:spPr>
        <p:txBody>
          <a:bodyPr/>
          <a:lstStyle/>
          <a:p>
            <a:pPr marL="0" indent="0" algn="l">
              <a:buNone/>
            </a:pPr>
            <a:r>
              <a:rPr lang="en-US" sz="4800" b="1" dirty="0">
                <a:solidFill>
                  <a:srgbClr val="0070C0"/>
                </a:solidFill>
                <a:latin typeface="+mn-lt"/>
              </a:rPr>
              <a:t>Kurtosis cont.,</a:t>
            </a:r>
            <a:endParaRPr lang="en-US" dirty="0">
              <a:solidFill>
                <a:srgbClr val="0070C0"/>
              </a:solidFill>
              <a:latin typeface="+mn-lt"/>
            </a:endParaRPr>
          </a:p>
        </p:txBody>
      </p:sp>
      <p:pic>
        <p:nvPicPr>
          <p:cNvPr id="6" name="Content Placeholder 5"/>
          <p:cNvPicPr>
            <a:picLocks noGrp="1" noChangeAspect="1"/>
          </p:cNvPicPr>
          <p:nvPr>
            <p:ph sz="quarter" idx="13"/>
          </p:nvPr>
        </p:nvPicPr>
        <p:blipFill>
          <a:blip r:embed="rId2"/>
          <a:stretch>
            <a:fillRect/>
          </a:stretch>
        </p:blipFill>
        <p:spPr>
          <a:xfrm>
            <a:off x="7692571" y="2029440"/>
            <a:ext cx="4499429" cy="3860800"/>
          </a:xfrm>
          <a:prstGeom prst="rect">
            <a:avLst/>
          </a:prstGeom>
        </p:spPr>
      </p:pic>
      <p:sp>
        <p:nvSpPr>
          <p:cNvPr id="4" name="TextBox 3">
            <a:extLst>
              <a:ext uri="{FF2B5EF4-FFF2-40B4-BE49-F238E27FC236}">
                <a16:creationId xmlns:a16="http://schemas.microsoft.com/office/drawing/2014/main" id="{8D8E88BE-1016-F08B-CEC8-24A55961A4F7}"/>
              </a:ext>
            </a:extLst>
          </p:cNvPr>
          <p:cNvSpPr txBox="1"/>
          <p:nvPr/>
        </p:nvSpPr>
        <p:spPr>
          <a:xfrm>
            <a:off x="-1" y="1161143"/>
            <a:ext cx="7692571" cy="5632311"/>
          </a:xfrm>
          <a:prstGeom prst="rect">
            <a:avLst/>
          </a:prstGeom>
          <a:noFill/>
        </p:spPr>
        <p:txBody>
          <a:bodyPr wrap="square">
            <a:spAutoFit/>
          </a:bodyPr>
          <a:lstStyle/>
          <a:p>
            <a:pPr algn="just"/>
            <a:r>
              <a:rPr lang="en-US" sz="2000" b="0" i="0" u="none" strike="noStrike" dirty="0">
                <a:solidFill>
                  <a:srgbClr val="212121"/>
                </a:solidFill>
                <a:effectLst/>
                <a:latin typeface="Calibri" panose="020F0502020204030204" pitchFamily="34" charset="0"/>
              </a:rPr>
              <a:t>1</a:t>
            </a:r>
            <a:r>
              <a:rPr lang="en-US" sz="2400" b="0" i="0" u="none" strike="noStrike" dirty="0">
                <a:solidFill>
                  <a:srgbClr val="212121"/>
                </a:solidFill>
                <a:effectLst/>
                <a:latin typeface="Calibri" panose="020F0502020204030204" pitchFamily="34" charset="0"/>
              </a:rPr>
              <a:t>. </a:t>
            </a:r>
            <a:r>
              <a:rPr lang="en-US" sz="2400" b="1" i="0" u="none" strike="noStrike" dirty="0">
                <a:solidFill>
                  <a:srgbClr val="FF0000"/>
                </a:solidFill>
                <a:effectLst/>
                <a:latin typeface="Calibri" panose="020F0502020204030204" pitchFamily="34" charset="0"/>
              </a:rPr>
              <a:t>Leptokurtic</a:t>
            </a:r>
            <a:r>
              <a:rPr lang="en-US" sz="2400" b="0" i="0" u="none" strike="noStrike" dirty="0">
                <a:solidFill>
                  <a:srgbClr val="212121"/>
                </a:solidFill>
                <a:effectLst/>
                <a:latin typeface="Calibri" panose="020F0502020204030204" pitchFamily="34" charset="0"/>
              </a:rPr>
              <a:t>: distribution has </a:t>
            </a:r>
            <a:r>
              <a:rPr lang="en-US" sz="2400" b="1" i="0" u="none" strike="noStrike" dirty="0">
                <a:solidFill>
                  <a:srgbClr val="212121"/>
                </a:solidFill>
                <a:effectLst/>
                <a:latin typeface="Calibri" panose="020F0502020204030204" pitchFamily="34" charset="0"/>
              </a:rPr>
              <a:t>a higher peak </a:t>
            </a:r>
            <a:r>
              <a:rPr lang="en-US" sz="2400" b="0" i="0" u="none" strike="noStrike" dirty="0">
                <a:solidFill>
                  <a:srgbClr val="212121"/>
                </a:solidFill>
                <a:effectLst/>
                <a:latin typeface="Calibri" panose="020F0502020204030204" pitchFamily="34" charset="0"/>
              </a:rPr>
              <a:t>and thicker tails than a normal distribution. This means that there is more of the data in the tails of the distribution than we would expect in a normal distribution. Leptokurtic distributions have a kurtosis greater than 3.</a:t>
            </a:r>
            <a:br>
              <a:rPr lang="en-US" sz="2400" b="0" i="0" u="none" strike="noStrike" dirty="0">
                <a:solidFill>
                  <a:srgbClr val="212121"/>
                </a:solidFill>
                <a:effectLst/>
                <a:latin typeface="Calibri" panose="020F0502020204030204" pitchFamily="34" charset="0"/>
              </a:rPr>
            </a:br>
            <a:endParaRPr lang="en-US" sz="2400" b="0" i="0" u="none" strike="noStrike" dirty="0">
              <a:solidFill>
                <a:srgbClr val="212121"/>
              </a:solidFill>
              <a:effectLst/>
              <a:latin typeface="Calibri" panose="020F0502020204030204" pitchFamily="34" charset="0"/>
            </a:endParaRPr>
          </a:p>
          <a:p>
            <a:pPr algn="just"/>
            <a:r>
              <a:rPr lang="en-US" sz="2400" b="0" i="0" u="none" strike="noStrike" dirty="0">
                <a:solidFill>
                  <a:srgbClr val="212121"/>
                </a:solidFill>
                <a:effectLst/>
                <a:latin typeface="Calibri" panose="020F0502020204030204" pitchFamily="34" charset="0"/>
              </a:rPr>
              <a:t>2. </a:t>
            </a:r>
            <a:r>
              <a:rPr lang="en-US" sz="2400" b="1" i="0" u="none" strike="noStrike" dirty="0">
                <a:solidFill>
                  <a:srgbClr val="FF0000"/>
                </a:solidFill>
                <a:effectLst/>
                <a:latin typeface="Calibri" panose="020F0502020204030204" pitchFamily="34" charset="0"/>
              </a:rPr>
              <a:t>Mesokurtic</a:t>
            </a:r>
            <a:r>
              <a:rPr lang="en-US" sz="2400" b="0" i="0" u="none" strike="noStrike" dirty="0">
                <a:solidFill>
                  <a:srgbClr val="212121"/>
                </a:solidFill>
                <a:effectLst/>
                <a:latin typeface="Calibri" panose="020F0502020204030204" pitchFamily="34" charset="0"/>
              </a:rPr>
              <a:t>: distribution is a normal distribution with a kurtosis of 3. This is the baseline for comparing the kurtosis of other distributions to a normal distribution.</a:t>
            </a:r>
          </a:p>
          <a:p>
            <a:pPr algn="just" rtl="0"/>
            <a:br>
              <a:rPr lang="en-US" sz="2400" b="0" i="0" u="none" strike="noStrike" dirty="0">
                <a:solidFill>
                  <a:srgbClr val="212121"/>
                </a:solidFill>
                <a:effectLst/>
                <a:latin typeface="Calibri" panose="020F0502020204030204" pitchFamily="34" charset="0"/>
              </a:rPr>
            </a:br>
            <a:endParaRPr lang="en-US" sz="2400" b="0" i="0" u="none" strike="noStrike" dirty="0">
              <a:solidFill>
                <a:srgbClr val="212121"/>
              </a:solidFill>
              <a:effectLst/>
              <a:latin typeface="Calibri" panose="020F0502020204030204" pitchFamily="34" charset="0"/>
            </a:endParaRPr>
          </a:p>
          <a:p>
            <a:pPr algn="just"/>
            <a:r>
              <a:rPr lang="en-US" sz="2400" b="0" i="0" u="none" strike="noStrike" dirty="0">
                <a:solidFill>
                  <a:srgbClr val="212121"/>
                </a:solidFill>
                <a:effectLst/>
                <a:latin typeface="Calibri" panose="020F0502020204030204" pitchFamily="34" charset="0"/>
              </a:rPr>
              <a:t>3. </a:t>
            </a:r>
            <a:r>
              <a:rPr lang="en-US" sz="2400" b="1" i="0" u="none" strike="noStrike" dirty="0">
                <a:solidFill>
                  <a:srgbClr val="FF0000"/>
                </a:solidFill>
                <a:effectLst/>
                <a:latin typeface="Calibri" panose="020F0502020204030204" pitchFamily="34" charset="0"/>
              </a:rPr>
              <a:t>Platykurtic</a:t>
            </a:r>
            <a:r>
              <a:rPr lang="en-US" sz="2400" b="0" i="0" u="none" strike="noStrike" dirty="0">
                <a:solidFill>
                  <a:srgbClr val="212121"/>
                </a:solidFill>
                <a:effectLst/>
                <a:latin typeface="Calibri" panose="020F0502020204030204" pitchFamily="34" charset="0"/>
              </a:rPr>
              <a:t>: distribution has a lower peak and thinner tails than a normal distribution. </a:t>
            </a:r>
            <a:r>
              <a:rPr lang="en-US" sz="2400" dirty="0">
                <a:solidFill>
                  <a:srgbClr val="212121"/>
                </a:solidFill>
                <a:latin typeface="Calibri" panose="020F0502020204030204" pitchFamily="34" charset="0"/>
              </a:rPr>
              <a:t>T</a:t>
            </a:r>
            <a:r>
              <a:rPr lang="en-US" sz="2400" b="0" i="0" u="none" strike="noStrike" dirty="0">
                <a:solidFill>
                  <a:srgbClr val="212121"/>
                </a:solidFill>
                <a:effectLst/>
                <a:latin typeface="Calibri" panose="020F0502020204030204" pitchFamily="34" charset="0"/>
              </a:rPr>
              <a:t>he data is more tightly clustered around the mean than in a normal distribution. Platykurtic distributions have a kurtosis less than 3.</a:t>
            </a:r>
            <a:endParaRPr lang="x-none" sz="2400" dirty="0"/>
          </a:p>
        </p:txBody>
      </p:sp>
    </p:spTree>
    <p:extLst>
      <p:ext uri="{BB962C8B-B14F-4D97-AF65-F5344CB8AC3E}">
        <p14:creationId xmlns:p14="http://schemas.microsoft.com/office/powerpoint/2010/main" val="2271328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184183" y="890337"/>
            <a:ext cx="9993154" cy="5194579"/>
          </a:xfrm>
          <a:prstGeom prst="rect">
            <a:avLst/>
          </a:prstGeom>
        </p:spPr>
      </p:pic>
    </p:spTree>
    <p:extLst>
      <p:ext uri="{BB962C8B-B14F-4D97-AF65-F5344CB8AC3E}">
        <p14:creationId xmlns:p14="http://schemas.microsoft.com/office/powerpoint/2010/main" val="166925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 y="137160"/>
            <a:ext cx="10058400" cy="1371600"/>
          </a:xfrm>
        </p:spPr>
        <p:txBody>
          <a:bodyPr/>
          <a:lstStyle/>
          <a:p>
            <a:pPr marL="0" indent="0" algn="l">
              <a:buNone/>
            </a:pPr>
            <a:r>
              <a:rPr lang="en-GB" sz="4300" b="1" dirty="0">
                <a:solidFill>
                  <a:srgbClr val="0070C0"/>
                </a:solidFill>
                <a:latin typeface="+mn-lt"/>
              </a:rPr>
              <a:t>Introduction</a:t>
            </a:r>
            <a:endParaRPr lang="en-US" sz="4300" b="1" dirty="0">
              <a:solidFill>
                <a:srgbClr val="0070C0"/>
              </a:solidFill>
              <a:latin typeface="+mn-lt"/>
            </a:endParaRPr>
          </a:p>
        </p:txBody>
      </p:sp>
      <p:sp>
        <p:nvSpPr>
          <p:cNvPr id="3" name="Content Placeholder 2"/>
          <p:cNvSpPr>
            <a:spLocks noGrp="1"/>
          </p:cNvSpPr>
          <p:nvPr>
            <p:ph sz="quarter" idx="13"/>
          </p:nvPr>
        </p:nvSpPr>
        <p:spPr>
          <a:xfrm>
            <a:off x="680720" y="1599020"/>
            <a:ext cx="10058400" cy="3865932"/>
          </a:xfrm>
        </p:spPr>
        <p:txBody>
          <a:bodyPr>
            <a:normAutofit/>
          </a:bodyPr>
          <a:lstStyle/>
          <a:p>
            <a:pPr marL="0" indent="0" algn="just">
              <a:lnSpc>
                <a:spcPct val="200000"/>
              </a:lnSpc>
              <a:buNone/>
            </a:pPr>
            <a:r>
              <a:rPr lang="en-US" sz="2400" b="1" dirty="0"/>
              <a:t>Interpretation of test score </a:t>
            </a:r>
            <a:r>
              <a:rPr lang="en-US" sz="2400" dirty="0"/>
              <a:t>is a measurement Tool for  a test results in </a:t>
            </a:r>
            <a:r>
              <a:rPr lang="en-US" sz="2400" b="1" dirty="0">
                <a:solidFill>
                  <a:srgbClr val="C00000"/>
                </a:solidFill>
              </a:rPr>
              <a:t>a score—a number</a:t>
            </a:r>
            <a:r>
              <a:rPr lang="en-US" sz="2400" dirty="0"/>
              <a:t>, this  number, </a:t>
            </a:r>
            <a:r>
              <a:rPr lang="en-US" sz="2400" b="1" dirty="0">
                <a:solidFill>
                  <a:srgbClr val="C00000"/>
                </a:solidFill>
              </a:rPr>
              <a:t>has no intrinsic meaning </a:t>
            </a:r>
            <a:r>
              <a:rPr lang="en-US" sz="2400" dirty="0"/>
              <a:t>and must be </a:t>
            </a:r>
            <a:r>
              <a:rPr lang="en-US" sz="2400" u="sng" dirty="0"/>
              <a:t>compared with something that has meaning </a:t>
            </a:r>
            <a:r>
              <a:rPr lang="en-US" sz="2400" dirty="0"/>
              <a:t>to interpret its </a:t>
            </a:r>
            <a:r>
              <a:rPr lang="en-US" sz="2400" b="1" dirty="0"/>
              <a:t>significance</a:t>
            </a:r>
            <a:r>
              <a:rPr lang="en-US" sz="2400" dirty="0"/>
              <a:t>. (Reynolds, </a:t>
            </a:r>
            <a:r>
              <a:rPr lang="en-US" sz="2400" dirty="0" err="1"/>
              <a:t>Altmann</a:t>
            </a:r>
            <a:r>
              <a:rPr lang="en-US" sz="2400" dirty="0"/>
              <a:t>, 2021).  </a:t>
            </a:r>
          </a:p>
        </p:txBody>
      </p:sp>
    </p:spTree>
    <p:extLst>
      <p:ext uri="{BB962C8B-B14F-4D97-AF65-F5344CB8AC3E}">
        <p14:creationId xmlns:p14="http://schemas.microsoft.com/office/powerpoint/2010/main" val="3609787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0857"/>
          </a:xfrm>
        </p:spPr>
        <p:txBody>
          <a:bodyPr>
            <a:normAutofit/>
          </a:bodyPr>
          <a:lstStyle/>
          <a:p>
            <a:pPr marL="0" indent="0" algn="l">
              <a:buNone/>
            </a:pPr>
            <a:r>
              <a:rPr lang="en-US" sz="4300" b="1" dirty="0">
                <a:solidFill>
                  <a:srgbClr val="0070C0"/>
                </a:solidFill>
                <a:latin typeface="+mn-lt"/>
              </a:rPr>
              <a:t>Normal Distribution</a:t>
            </a:r>
          </a:p>
        </p:txBody>
      </p:sp>
      <p:sp>
        <p:nvSpPr>
          <p:cNvPr id="3" name="Content Placeholder 2"/>
          <p:cNvSpPr>
            <a:spLocks noGrp="1"/>
          </p:cNvSpPr>
          <p:nvPr>
            <p:ph sz="quarter" idx="13"/>
          </p:nvPr>
        </p:nvSpPr>
        <p:spPr>
          <a:xfrm>
            <a:off x="859766" y="1749437"/>
            <a:ext cx="10058400" cy="3931920"/>
          </a:xfrm>
        </p:spPr>
        <p:txBody>
          <a:bodyPr>
            <a:normAutofit/>
          </a:bodyPr>
          <a:lstStyle/>
          <a:p>
            <a:pPr marL="0" indent="0" algn="l" rtl="0">
              <a:buNone/>
            </a:pPr>
            <a:r>
              <a:rPr lang="en-GB" sz="2400" dirty="0"/>
              <a:t>A normal distribution is a </a:t>
            </a:r>
            <a:r>
              <a:rPr lang="en-GB" sz="2400" b="1" dirty="0"/>
              <a:t>bell-shaped</a:t>
            </a:r>
            <a:r>
              <a:rPr lang="en-GB" sz="2400" dirty="0"/>
              <a:t> curve that is </a:t>
            </a:r>
            <a:r>
              <a:rPr lang="en-GB" sz="2400" b="1" dirty="0"/>
              <a:t>symmetric, unimodal, and mesokurtic</a:t>
            </a:r>
            <a:endParaRPr lang="en-US" sz="2400" b="1" dirty="0"/>
          </a:p>
        </p:txBody>
      </p:sp>
      <p:pic>
        <p:nvPicPr>
          <p:cNvPr id="4" name="Picture 3"/>
          <p:cNvPicPr>
            <a:picLocks noChangeAspect="1"/>
          </p:cNvPicPr>
          <p:nvPr/>
        </p:nvPicPr>
        <p:blipFill>
          <a:blip r:embed="rId2"/>
          <a:stretch>
            <a:fillRect/>
          </a:stretch>
        </p:blipFill>
        <p:spPr>
          <a:xfrm>
            <a:off x="2718263" y="2805336"/>
            <a:ext cx="6840284" cy="3593429"/>
          </a:xfrm>
          <a:prstGeom prst="rect">
            <a:avLst/>
          </a:prstGeom>
        </p:spPr>
      </p:pic>
    </p:spTree>
    <p:extLst>
      <p:ext uri="{BB962C8B-B14F-4D97-AF65-F5344CB8AC3E}">
        <p14:creationId xmlns:p14="http://schemas.microsoft.com/office/powerpoint/2010/main" val="3214252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93" y="287848"/>
            <a:ext cx="8683348" cy="1143000"/>
          </a:xfrm>
        </p:spPr>
        <p:txBody>
          <a:bodyPr/>
          <a:lstStyle/>
          <a:p>
            <a:pPr marL="0" indent="0" algn="l">
              <a:buNone/>
            </a:pPr>
            <a:r>
              <a:rPr lang="en-GB" sz="4300" b="1" dirty="0">
                <a:solidFill>
                  <a:srgbClr val="0070C0"/>
                </a:solidFill>
                <a:latin typeface="+mn-lt"/>
              </a:rPr>
              <a:t>Note:</a:t>
            </a:r>
            <a:endParaRPr lang="en-US" sz="4300" b="1" dirty="0">
              <a:solidFill>
                <a:srgbClr val="0070C0"/>
              </a:solidFill>
              <a:latin typeface="+mn-lt"/>
            </a:endParaRPr>
          </a:p>
        </p:txBody>
      </p:sp>
      <p:sp>
        <p:nvSpPr>
          <p:cNvPr id="3" name="Content Placeholder 2"/>
          <p:cNvSpPr>
            <a:spLocks noGrp="1"/>
          </p:cNvSpPr>
          <p:nvPr>
            <p:ph sz="quarter" idx="13"/>
          </p:nvPr>
        </p:nvSpPr>
        <p:spPr>
          <a:xfrm>
            <a:off x="799381" y="1921966"/>
            <a:ext cx="10058400" cy="3931920"/>
          </a:xfrm>
        </p:spPr>
        <p:txBody>
          <a:bodyPr/>
          <a:lstStyle/>
          <a:p>
            <a:pPr marL="0" indent="0" algn="l" rtl="0">
              <a:buNone/>
            </a:pPr>
            <a:r>
              <a:rPr lang="en-GB" sz="3200" dirty="0"/>
              <a:t>The shape of a score distribution depends on the characteristics of the test as well as the abilities of the students who were tested.</a:t>
            </a:r>
          </a:p>
          <a:p>
            <a:endParaRPr lang="en-US" dirty="0"/>
          </a:p>
        </p:txBody>
      </p:sp>
    </p:spTree>
    <p:extLst>
      <p:ext uri="{BB962C8B-B14F-4D97-AF65-F5344CB8AC3E}">
        <p14:creationId xmlns:p14="http://schemas.microsoft.com/office/powerpoint/2010/main" val="1964599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911886"/>
          </a:xfrm>
        </p:spPr>
        <p:txBody>
          <a:bodyPr/>
          <a:lstStyle/>
          <a:p>
            <a:pPr marL="0" indent="0" algn="l">
              <a:buNone/>
            </a:pPr>
            <a:r>
              <a:rPr lang="en-GB" sz="4300" b="1" dirty="0">
                <a:solidFill>
                  <a:srgbClr val="0070C0"/>
                </a:solidFill>
                <a:latin typeface="+mn-lt"/>
              </a:rPr>
              <a:t>Measures of central tendency</a:t>
            </a:r>
            <a:endParaRPr lang="en-US" sz="4300" b="1" dirty="0">
              <a:solidFill>
                <a:srgbClr val="0070C0"/>
              </a:solidFill>
              <a:latin typeface="+mn-lt"/>
            </a:endParaRPr>
          </a:p>
        </p:txBody>
      </p:sp>
      <p:sp>
        <p:nvSpPr>
          <p:cNvPr id="3" name="Content Placeholder 2"/>
          <p:cNvSpPr>
            <a:spLocks noGrp="1"/>
          </p:cNvSpPr>
          <p:nvPr>
            <p:ph sz="quarter" idx="13"/>
          </p:nvPr>
        </p:nvSpPr>
        <p:spPr>
          <a:xfrm>
            <a:off x="101600" y="1248229"/>
            <a:ext cx="10859698" cy="4697885"/>
          </a:xfrm>
        </p:spPr>
        <p:txBody>
          <a:bodyPr/>
          <a:lstStyle/>
          <a:p>
            <a:pPr algn="l" rtl="0"/>
            <a:r>
              <a:rPr lang="en-US" sz="2800" dirty="0"/>
              <a:t>A typical score is likely to be located in the middle of a distribution, surrounded by scores that cluster around it.</a:t>
            </a:r>
          </a:p>
          <a:p>
            <a:pPr algn="l" rtl="0"/>
            <a:r>
              <a:rPr lang="en-GB" sz="2800" dirty="0"/>
              <a:t>Measures of central tendency provide a value around which the test scores cluster. </a:t>
            </a:r>
          </a:p>
          <a:p>
            <a:pPr marL="0" indent="0" algn="l" rtl="0">
              <a:buNone/>
            </a:pPr>
            <a:r>
              <a:rPr lang="en-GB" sz="2800" b="1" dirty="0">
                <a:solidFill>
                  <a:schemeClr val="tx2">
                    <a:lumMod val="75000"/>
                  </a:schemeClr>
                </a:solidFill>
              </a:rPr>
              <a:t>Three measures of central tendency commonly used:</a:t>
            </a:r>
          </a:p>
          <a:p>
            <a:pPr algn="l" rtl="0">
              <a:buFont typeface="Wingdings" panose="05000000000000000000" pitchFamily="2" charset="2"/>
              <a:buChar char="§"/>
            </a:pPr>
            <a:r>
              <a:rPr lang="en-US" sz="2800" dirty="0"/>
              <a:t>Mode</a:t>
            </a:r>
            <a:endParaRPr lang="ar-EG" sz="2800" dirty="0"/>
          </a:p>
          <a:p>
            <a:pPr algn="l" rtl="0">
              <a:buFont typeface="Wingdings" panose="05000000000000000000" pitchFamily="2" charset="2"/>
              <a:buChar char="§"/>
            </a:pPr>
            <a:r>
              <a:rPr lang="en-US" sz="2800" dirty="0"/>
              <a:t>Median</a:t>
            </a:r>
          </a:p>
          <a:p>
            <a:pPr algn="l" rtl="0">
              <a:buFont typeface="Wingdings" panose="05000000000000000000" pitchFamily="2" charset="2"/>
              <a:buChar char="§"/>
            </a:pPr>
            <a:r>
              <a:rPr lang="en-US" sz="2800" dirty="0"/>
              <a:t>Mean</a:t>
            </a:r>
          </a:p>
          <a:p>
            <a:pPr algn="l" rtl="0"/>
            <a:endParaRPr lang="en-US" dirty="0"/>
          </a:p>
        </p:txBody>
      </p:sp>
      <p:pic>
        <p:nvPicPr>
          <p:cNvPr id="6" name="Picture 5">
            <a:extLst>
              <a:ext uri="{FF2B5EF4-FFF2-40B4-BE49-F238E27FC236}">
                <a16:creationId xmlns:a16="http://schemas.microsoft.com/office/drawing/2014/main" id="{40FC4D6D-5067-BD6C-8C97-A59C4CF82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228" y="3584320"/>
            <a:ext cx="3008811" cy="3060319"/>
          </a:xfrm>
          <a:prstGeom prst="rect">
            <a:avLst/>
          </a:prstGeom>
        </p:spPr>
      </p:pic>
    </p:spTree>
    <p:extLst>
      <p:ext uri="{BB962C8B-B14F-4D97-AF65-F5344CB8AC3E}">
        <p14:creationId xmlns:p14="http://schemas.microsoft.com/office/powerpoint/2010/main" val="2631417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12192000" cy="769257"/>
          </a:xfrm>
        </p:spPr>
        <p:txBody>
          <a:bodyPr>
            <a:normAutofit/>
          </a:bodyPr>
          <a:lstStyle/>
          <a:p>
            <a:pPr marL="0" indent="0" algn="l">
              <a:buNone/>
            </a:pPr>
            <a:r>
              <a:rPr lang="en-US" sz="4300" b="1" dirty="0">
                <a:solidFill>
                  <a:srgbClr val="0070C0"/>
                </a:solidFill>
                <a:latin typeface="+mn-lt"/>
              </a:rPr>
              <a:t>Mode</a:t>
            </a:r>
          </a:p>
        </p:txBody>
      </p:sp>
      <p:sp>
        <p:nvSpPr>
          <p:cNvPr id="3" name="Content Placeholder 2"/>
          <p:cNvSpPr>
            <a:spLocks noGrp="1"/>
          </p:cNvSpPr>
          <p:nvPr>
            <p:ph sz="quarter" idx="13"/>
          </p:nvPr>
        </p:nvSpPr>
        <p:spPr>
          <a:xfrm>
            <a:off x="0" y="1001486"/>
            <a:ext cx="12192000" cy="4257930"/>
          </a:xfrm>
        </p:spPr>
        <p:txBody>
          <a:bodyPr/>
          <a:lstStyle/>
          <a:p>
            <a:pPr marL="0" indent="0" algn="l" rtl="0">
              <a:buNone/>
            </a:pPr>
            <a:r>
              <a:rPr lang="en-GB" dirty="0"/>
              <a:t>Mode is the </a:t>
            </a:r>
            <a:r>
              <a:rPr lang="en-GB" b="1" u="sng" dirty="0">
                <a:solidFill>
                  <a:srgbClr val="C00000"/>
                </a:solidFill>
              </a:rPr>
              <a:t>most frequently occurring </a:t>
            </a:r>
            <a:r>
              <a:rPr lang="en-GB" dirty="0"/>
              <a:t>actual score in the distribution. It can be identified easily from a frequency distribution or graphic display without mathematical calculation.</a:t>
            </a:r>
          </a:p>
          <a:p>
            <a:pPr marL="0" indent="0" algn="l" rtl="0">
              <a:buNone/>
            </a:pPr>
            <a:endParaRPr lang="en-GB" dirty="0"/>
          </a:p>
          <a:p>
            <a:pPr marL="0" indent="0" algn="l" rtl="0">
              <a:buNone/>
            </a:pPr>
            <a:r>
              <a:rPr lang="en-GB" dirty="0"/>
              <a:t>The mode may has </a:t>
            </a:r>
            <a:r>
              <a:rPr lang="en-GB" b="1" dirty="0"/>
              <a:t>two or more values </a:t>
            </a:r>
            <a:r>
              <a:rPr lang="en-GB" dirty="0"/>
              <a:t>in some distributions. </a:t>
            </a:r>
          </a:p>
          <a:p>
            <a:pPr marL="0" indent="0" algn="l" rtl="0">
              <a:buNone/>
            </a:pPr>
            <a:endParaRPr lang="en-GB" dirty="0"/>
          </a:p>
          <a:p>
            <a:pPr marL="0" indent="0" algn="l" rtl="0">
              <a:buNone/>
            </a:pPr>
            <a:r>
              <a:rPr lang="en-GB" dirty="0"/>
              <a:t>The uniform distribution of scores has no mode. </a:t>
            </a:r>
          </a:p>
          <a:p>
            <a:pPr marL="0" indent="0" algn="l" rtl="0">
              <a:buNone/>
            </a:pPr>
            <a:endParaRPr lang="en-US" dirty="0"/>
          </a:p>
        </p:txBody>
      </p:sp>
      <p:pic>
        <p:nvPicPr>
          <p:cNvPr id="7" name="Picture 6">
            <a:extLst>
              <a:ext uri="{FF2B5EF4-FFF2-40B4-BE49-F238E27FC236}">
                <a16:creationId xmlns:a16="http://schemas.microsoft.com/office/drawing/2014/main" id="{BAFFBD34-C9A2-8EBD-B8BE-4328C2F02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367" y="3586008"/>
            <a:ext cx="5189913" cy="2723352"/>
          </a:xfrm>
          <a:prstGeom prst="rect">
            <a:avLst/>
          </a:prstGeom>
        </p:spPr>
      </p:pic>
    </p:spTree>
    <p:extLst>
      <p:ext uri="{BB962C8B-B14F-4D97-AF65-F5344CB8AC3E}">
        <p14:creationId xmlns:p14="http://schemas.microsoft.com/office/powerpoint/2010/main" val="881162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9543"/>
          </a:xfrm>
        </p:spPr>
        <p:txBody>
          <a:bodyPr>
            <a:normAutofit/>
          </a:bodyPr>
          <a:lstStyle/>
          <a:p>
            <a:pPr marL="0" indent="0" algn="l">
              <a:buNone/>
            </a:pPr>
            <a:r>
              <a:rPr lang="en-US" sz="4300" b="1" dirty="0">
                <a:solidFill>
                  <a:srgbClr val="0070C0"/>
                </a:solidFill>
                <a:latin typeface="+mn-lt"/>
              </a:rPr>
              <a:t>Median</a:t>
            </a:r>
          </a:p>
        </p:txBody>
      </p:sp>
      <p:sp>
        <p:nvSpPr>
          <p:cNvPr id="3" name="Content Placeholder 2"/>
          <p:cNvSpPr>
            <a:spLocks noGrp="1"/>
          </p:cNvSpPr>
          <p:nvPr>
            <p:ph sz="quarter" idx="13"/>
          </p:nvPr>
        </p:nvSpPr>
        <p:spPr>
          <a:xfrm>
            <a:off x="0" y="1364856"/>
            <a:ext cx="12192000" cy="3931920"/>
          </a:xfrm>
        </p:spPr>
        <p:txBody>
          <a:bodyPr/>
          <a:lstStyle/>
          <a:p>
            <a:pPr algn="l" rtl="0"/>
            <a:r>
              <a:rPr lang="en-GB" sz="2400" dirty="0"/>
              <a:t>Median is the point that </a:t>
            </a:r>
            <a:r>
              <a:rPr lang="en-GB" sz="2400" b="1" u="sng" dirty="0"/>
              <a:t>divides</a:t>
            </a:r>
            <a:r>
              <a:rPr lang="en-GB" sz="2400" dirty="0"/>
              <a:t> the distribution of scores </a:t>
            </a:r>
            <a:r>
              <a:rPr lang="en-GB" sz="2400" b="1" u="sng" dirty="0">
                <a:solidFill>
                  <a:srgbClr val="C00000"/>
                </a:solidFill>
              </a:rPr>
              <a:t>into equal halves</a:t>
            </a:r>
            <a:r>
              <a:rPr lang="en-GB" sz="2400" dirty="0"/>
              <a:t>.</a:t>
            </a:r>
          </a:p>
          <a:p>
            <a:pPr algn="l" rtl="0"/>
            <a:r>
              <a:rPr lang="en-GB" sz="2400" dirty="0"/>
              <a:t>In an even number of scores, the median is located halfway between the </a:t>
            </a:r>
            <a:r>
              <a:rPr lang="en-GB" sz="2400" b="1" u="sng" dirty="0"/>
              <a:t>two middle scores.</a:t>
            </a:r>
          </a:p>
          <a:p>
            <a:pPr algn="l" rtl="0"/>
            <a:r>
              <a:rPr lang="en-GB" sz="2400" dirty="0"/>
              <a:t>In an odd number of scores, the median is the </a:t>
            </a:r>
            <a:r>
              <a:rPr lang="en-GB" sz="2400" b="1" u="sng" dirty="0"/>
              <a:t>middle score</a:t>
            </a:r>
            <a:r>
              <a:rPr lang="en-GB" sz="2400" dirty="0"/>
              <a:t>. </a:t>
            </a:r>
          </a:p>
          <a:p>
            <a:pPr algn="l" rtl="0"/>
            <a:r>
              <a:rPr lang="en-GB" sz="2400" dirty="0"/>
              <a:t>Median is not influenced by the value of each score in the distribution. </a:t>
            </a:r>
          </a:p>
          <a:p>
            <a:pPr algn="l" rtl="0"/>
            <a:endParaRPr lang="en-US" dirty="0"/>
          </a:p>
        </p:txBody>
      </p:sp>
      <p:pic>
        <p:nvPicPr>
          <p:cNvPr id="6" name="Picture 5">
            <a:extLst>
              <a:ext uri="{FF2B5EF4-FFF2-40B4-BE49-F238E27FC236}">
                <a16:creationId xmlns:a16="http://schemas.microsoft.com/office/drawing/2014/main" id="{D3469D15-683F-38C6-BC4B-9212B2020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976" y="3933370"/>
            <a:ext cx="5066899" cy="2924629"/>
          </a:xfrm>
          <a:prstGeom prst="rect">
            <a:avLst/>
          </a:prstGeom>
        </p:spPr>
      </p:pic>
    </p:spTree>
    <p:extLst>
      <p:ext uri="{BB962C8B-B14F-4D97-AF65-F5344CB8AC3E}">
        <p14:creationId xmlns:p14="http://schemas.microsoft.com/office/powerpoint/2010/main" val="422162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 y="116114"/>
            <a:ext cx="10866408" cy="843291"/>
          </a:xfrm>
        </p:spPr>
        <p:txBody>
          <a:bodyPr>
            <a:normAutofit/>
          </a:bodyPr>
          <a:lstStyle/>
          <a:p>
            <a:pPr marL="0" indent="0" algn="l">
              <a:buNone/>
            </a:pPr>
            <a:r>
              <a:rPr lang="en-US" sz="4300" b="1" dirty="0">
                <a:solidFill>
                  <a:srgbClr val="0070C0"/>
                </a:solidFill>
                <a:latin typeface="+mn-lt"/>
              </a:rPr>
              <a:t>Mean</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3"/>
              </p:nvPr>
            </p:nvSpPr>
            <p:spPr>
              <a:xfrm>
                <a:off x="8626" y="959405"/>
                <a:ext cx="11366740" cy="5615565"/>
              </a:xfrm>
            </p:spPr>
            <p:txBody>
              <a:bodyPr>
                <a:normAutofit/>
              </a:bodyPr>
              <a:lstStyle/>
              <a:p>
                <a:pPr marL="0" lvl="0" indent="0" algn="just" rtl="0">
                  <a:lnSpc>
                    <a:spcPct val="150000"/>
                  </a:lnSpc>
                  <a:spcAft>
                    <a:spcPts val="1000"/>
                  </a:spcAft>
                  <a:buSzPct val="52000"/>
                  <a:buNone/>
                  <a:tabLst>
                    <a:tab pos="457200" algn="l"/>
                  </a:tabLst>
                </a:pPr>
                <a:r>
                  <a:rPr lang="en-US" sz="2200" dirty="0"/>
                  <a:t>is referred to as the “average” score in a distribution</a:t>
                </a:r>
                <a:r>
                  <a:rPr lang="en-US" sz="2200" dirty="0">
                    <a:latin typeface="Times New Roman" pitchFamily="18" charset="0"/>
                    <a:ea typeface="Times New Roman"/>
                    <a:cs typeface="Times New Roman" pitchFamily="18" charset="0"/>
                  </a:rPr>
                  <a:t>.</a:t>
                </a:r>
              </a:p>
              <a:p>
                <a:pPr marL="0" lvl="0" indent="0" algn="ctr" rtl="0">
                  <a:lnSpc>
                    <a:spcPct val="150000"/>
                  </a:lnSpc>
                  <a:spcAft>
                    <a:spcPts val="1000"/>
                  </a:spcAft>
                  <a:buSzPct val="52000"/>
                  <a:buNone/>
                  <a:tabLst>
                    <a:tab pos="457200" algn="l"/>
                  </a:tabLst>
                </a:pPr>
                <a:r>
                  <a:rPr lang="en-US" sz="2200" b="1" dirty="0">
                    <a:latin typeface="Times New Roman" pitchFamily="18" charset="0"/>
                    <a:ea typeface="Times New Roman"/>
                    <a:cs typeface="Times New Roman" pitchFamily="18" charset="0"/>
                  </a:rPr>
                  <a:t>X</a:t>
                </a:r>
                <a14:m>
                  <m:oMath xmlns:m="http://schemas.openxmlformats.org/officeDocument/2006/math">
                    <m:r>
                      <a:rPr lang="en-US" sz="2200" b="1">
                        <a:latin typeface="Cambria Math" panose="02040503050406030204" pitchFamily="18" charset="0"/>
                        <a:ea typeface="Cambria Math"/>
                        <a:cs typeface="Times New Roman" pitchFamily="18" charset="0"/>
                      </a:rPr>
                      <m:t> </m:t>
                    </m:r>
                    <m:r>
                      <a:rPr lang="en-US" sz="2200" b="1" i="1">
                        <a:latin typeface="Cambria Math"/>
                        <a:ea typeface="Cambria Math"/>
                        <a:cs typeface="Times New Roman" pitchFamily="18" charset="0"/>
                      </a:rPr>
                      <m:t>=</m:t>
                    </m:r>
                    <m:f>
                      <m:fPr>
                        <m:ctrlPr>
                          <a:rPr lang="en-US" sz="2200" b="1" i="1">
                            <a:latin typeface="Cambria Math" panose="02040503050406030204" pitchFamily="18" charset="0"/>
                            <a:ea typeface="Cambria Math"/>
                            <a:cs typeface="Times New Roman" pitchFamily="18" charset="0"/>
                          </a:rPr>
                        </m:ctrlPr>
                      </m:fPr>
                      <m:num>
                        <m:nary>
                          <m:naryPr>
                            <m:chr m:val="∑"/>
                            <m:subHide m:val="on"/>
                            <m:supHide m:val="on"/>
                            <m:ctrlPr>
                              <a:rPr lang="en-US" sz="2200" b="1" i="1" smtClean="0">
                                <a:solidFill>
                                  <a:srgbClr val="00B050"/>
                                </a:solidFill>
                                <a:latin typeface="Cambria Math" panose="02040503050406030204" pitchFamily="18" charset="0"/>
                                <a:ea typeface="Cambria Math"/>
                                <a:cs typeface="Times New Roman" pitchFamily="18" charset="0"/>
                              </a:rPr>
                            </m:ctrlPr>
                          </m:naryPr>
                          <m:sub/>
                          <m:sup/>
                          <m:e>
                            <m:r>
                              <a:rPr lang="en-US" sz="2200" b="1" i="1">
                                <a:solidFill>
                                  <a:srgbClr val="00B050"/>
                                </a:solidFill>
                                <a:latin typeface="Cambria Math"/>
                                <a:ea typeface="Cambria Math"/>
                                <a:cs typeface="Times New Roman" pitchFamily="18" charset="0"/>
                              </a:rPr>
                              <m:t>𝑿</m:t>
                            </m:r>
                          </m:e>
                        </m:nary>
                      </m:num>
                      <m:den>
                        <m:r>
                          <a:rPr lang="en-US" sz="2200" b="1" i="1" smtClean="0">
                            <a:solidFill>
                              <a:srgbClr val="00B050"/>
                            </a:solidFill>
                            <a:latin typeface="Cambria Math"/>
                            <a:ea typeface="Cambria Math"/>
                            <a:cs typeface="Times New Roman" pitchFamily="18" charset="0"/>
                          </a:rPr>
                          <m:t>𝒏</m:t>
                        </m:r>
                      </m:den>
                    </m:f>
                  </m:oMath>
                </a14:m>
                <a:endParaRPr lang="en-US" sz="2200" b="1" dirty="0">
                  <a:latin typeface="Times New Roman" pitchFamily="18" charset="0"/>
                  <a:ea typeface="Cambria Math"/>
                  <a:cs typeface="Times New Roman" pitchFamily="18" charset="0"/>
                </a:endParaRPr>
              </a:p>
              <a:p>
                <a:pPr marL="0" lvl="0" indent="0" algn="l" rtl="0">
                  <a:spcAft>
                    <a:spcPts val="1000"/>
                  </a:spcAft>
                  <a:buSzPct val="52000"/>
                  <a:buNone/>
                  <a:tabLst>
                    <a:tab pos="457200" algn="l"/>
                  </a:tabLst>
                </a:pPr>
                <a14:m>
                  <m:oMath xmlns:m="http://schemas.openxmlformats.org/officeDocument/2006/math">
                    <m:nary>
                      <m:naryPr>
                        <m:chr m:val="∑"/>
                        <m:subHide m:val="on"/>
                        <m:supHide m:val="on"/>
                        <m:ctrlPr>
                          <a:rPr lang="en-US" sz="2200" b="1" i="1">
                            <a:latin typeface="Cambria Math" panose="02040503050406030204" pitchFamily="18" charset="0"/>
                          </a:rPr>
                        </m:ctrlPr>
                      </m:naryPr>
                      <m:sub/>
                      <m:sup/>
                      <m:e>
                        <m:r>
                          <a:rPr lang="en-US" sz="2200" b="1" i="1">
                            <a:latin typeface="Cambria Math" panose="02040503050406030204" pitchFamily="18" charset="0"/>
                          </a:rPr>
                          <m:t>𝐗</m:t>
                        </m:r>
                      </m:e>
                    </m:nary>
                  </m:oMath>
                </a14:m>
                <a:r>
                  <a:rPr lang="en-US" sz="2200" dirty="0"/>
                  <a:t>: total scores</a:t>
                </a:r>
              </a:p>
              <a:p>
                <a:pPr marL="0" lvl="0" indent="0" algn="l" rtl="0">
                  <a:spcAft>
                    <a:spcPts val="1000"/>
                  </a:spcAft>
                  <a:buSzPct val="52000"/>
                  <a:buNone/>
                  <a:tabLst>
                    <a:tab pos="457200" algn="l"/>
                  </a:tabLst>
                </a:pPr>
                <a:r>
                  <a:rPr lang="en-US" sz="2200" b="1" dirty="0">
                    <a:solidFill>
                      <a:srgbClr val="00B050"/>
                    </a:solidFill>
                  </a:rPr>
                  <a:t>n</a:t>
                </a:r>
                <a:r>
                  <a:rPr lang="en-US" sz="2200" dirty="0"/>
                  <a:t>: number of scores</a:t>
                </a:r>
              </a:p>
              <a:p>
                <a:pPr marL="0" lvl="0" indent="0" algn="just" rtl="0">
                  <a:lnSpc>
                    <a:spcPct val="150000"/>
                  </a:lnSpc>
                  <a:spcAft>
                    <a:spcPts val="1000"/>
                  </a:spcAft>
                  <a:buSzPct val="52000"/>
                  <a:buNone/>
                  <a:tabLst>
                    <a:tab pos="457200" algn="l"/>
                  </a:tabLst>
                </a:pPr>
                <a:r>
                  <a:rPr lang="en-US" sz="2200" dirty="0"/>
                  <a:t>	The value of the mean is affected by every score in the distribution, so it is the preferred index of central tendency when a measure of the total distribution is desired. </a:t>
                </a:r>
              </a:p>
              <a:p>
                <a:pPr algn="l" rtl="0"/>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3"/>
              </p:nvPr>
            </p:nvSpPr>
            <p:spPr>
              <a:xfrm>
                <a:off x="8626" y="959405"/>
                <a:ext cx="11366740" cy="5615565"/>
              </a:xfrm>
              <a:blipFill>
                <a:blip r:embed="rId2"/>
                <a:stretch>
                  <a:fillRect l="-3700" r="-643"/>
                </a:stretch>
              </a:blipFill>
            </p:spPr>
            <p:txBody>
              <a:bodyPr/>
              <a:lstStyle/>
              <a:p>
                <a:r>
                  <a:rPr lang="ar-EG">
                    <a:noFill/>
                  </a:rPr>
                  <a:t> </a:t>
                </a:r>
              </a:p>
            </p:txBody>
          </p:sp>
        </mc:Fallback>
      </mc:AlternateContent>
    </p:spTree>
    <p:extLst>
      <p:ext uri="{BB962C8B-B14F-4D97-AF65-F5344CB8AC3E}">
        <p14:creationId xmlns:p14="http://schemas.microsoft.com/office/powerpoint/2010/main" val="2663801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522"/>
            <a:ext cx="12046857" cy="1371600"/>
          </a:xfrm>
        </p:spPr>
        <p:txBody>
          <a:bodyPr/>
          <a:lstStyle/>
          <a:p>
            <a:pPr marL="0" indent="0" algn="l">
              <a:buNone/>
            </a:pPr>
            <a:r>
              <a:rPr lang="en-US" dirty="0"/>
              <a:t>Example</a:t>
            </a:r>
          </a:p>
        </p:txBody>
      </p:sp>
      <p:sp>
        <p:nvSpPr>
          <p:cNvPr id="3" name="Content Placeholder 2"/>
          <p:cNvSpPr>
            <a:spLocks noGrp="1"/>
          </p:cNvSpPr>
          <p:nvPr>
            <p:ph sz="quarter" idx="13"/>
          </p:nvPr>
        </p:nvSpPr>
        <p:spPr>
          <a:xfrm>
            <a:off x="145142" y="1364343"/>
            <a:ext cx="12046857" cy="4207699"/>
          </a:xfrm>
        </p:spPr>
        <p:txBody>
          <a:bodyPr/>
          <a:lstStyle/>
          <a:p>
            <a:pPr marL="0" indent="0" algn="l" rtl="0">
              <a:buNone/>
            </a:pPr>
            <a:r>
              <a:rPr lang="en-GB" dirty="0"/>
              <a:t>The following scores represent 4th year students` </a:t>
            </a:r>
            <a:r>
              <a:rPr lang="en-GB" b="1" dirty="0"/>
              <a:t>performance in mid term nursing management </a:t>
            </a:r>
            <a:r>
              <a:rPr lang="en-GB" dirty="0"/>
              <a:t> Estimate  mean , mode and median for this result</a:t>
            </a:r>
          </a:p>
          <a:p>
            <a:pPr algn="l" rtl="0">
              <a:buFont typeface="Wingdings" panose="05000000000000000000" pitchFamily="2" charset="2"/>
              <a:buChar char="Ø"/>
            </a:pPr>
            <a:r>
              <a:rPr lang="en-GB" b="1" dirty="0"/>
              <a:t>Number of students: 20 </a:t>
            </a:r>
          </a:p>
          <a:p>
            <a:pPr algn="l" rtl="0"/>
            <a:endParaRPr lang="en-US" dirty="0"/>
          </a:p>
        </p:txBody>
      </p:sp>
      <p:pic>
        <p:nvPicPr>
          <p:cNvPr id="4" name="Picture 3"/>
          <p:cNvPicPr>
            <a:picLocks noChangeAspect="1"/>
          </p:cNvPicPr>
          <p:nvPr/>
        </p:nvPicPr>
        <p:blipFill>
          <a:blip r:embed="rId2"/>
          <a:stretch>
            <a:fillRect/>
          </a:stretch>
        </p:blipFill>
        <p:spPr>
          <a:xfrm>
            <a:off x="6239636" y="2435628"/>
            <a:ext cx="3067988" cy="3942075"/>
          </a:xfrm>
          <a:prstGeom prst="rect">
            <a:avLst/>
          </a:prstGeom>
        </p:spPr>
      </p:pic>
    </p:spTree>
    <p:extLst>
      <p:ext uri="{BB962C8B-B14F-4D97-AF65-F5344CB8AC3E}">
        <p14:creationId xmlns:p14="http://schemas.microsoft.com/office/powerpoint/2010/main" val="529879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348343" y="731520"/>
                <a:ext cx="11843657" cy="5045166"/>
              </a:xfrm>
            </p:spPr>
            <p:txBody>
              <a:bodyPr/>
              <a:lstStyle/>
              <a:p>
                <a:pPr algn="l" rtl="0"/>
                <a:r>
                  <a:rPr lang="en-GB" b="1" dirty="0"/>
                  <a:t>Ranking in ascending range:</a:t>
                </a:r>
              </a:p>
              <a:p>
                <a:pPr marL="0" indent="0" algn="l" rtl="0">
                  <a:buNone/>
                </a:pPr>
                <a:r>
                  <a:rPr lang="en-GB" dirty="0"/>
                  <a:t>    14   16   16   18   19   19   19   19   20   20   21      22   24   24   24   25   26   27   28   30.</a:t>
                </a:r>
              </a:p>
              <a:p>
                <a:pPr algn="l" rtl="0"/>
                <a:endParaRPr lang="en-GB" dirty="0"/>
              </a:p>
              <a:p>
                <a:pPr algn="l" rtl="0"/>
                <a:r>
                  <a:rPr lang="en-GB" b="1" dirty="0"/>
                  <a:t>Mode</a:t>
                </a:r>
                <a:r>
                  <a:rPr lang="en-GB" dirty="0"/>
                  <a:t> = 19 </a:t>
                </a:r>
              </a:p>
              <a:p>
                <a:pPr algn="l" rtl="0"/>
                <a:r>
                  <a:rPr lang="en-GB" b="1" dirty="0"/>
                  <a:t>Median </a:t>
                </a:r>
                <a:r>
                  <a:rPr lang="en-GB" dirty="0"/>
                  <a:t>= (20+21)/2= 20.5</a:t>
                </a:r>
              </a:p>
              <a:p>
                <a:pPr algn="l" rtl="0"/>
                <a:r>
                  <a:rPr lang="en-GB" b="1" dirty="0"/>
                  <a:t>Mean</a:t>
                </a:r>
                <a:r>
                  <a:rPr lang="en-GB" dirty="0"/>
                  <a:t>= </a:t>
                </a:r>
                <a14:m>
                  <m:oMath xmlns:m="http://schemas.openxmlformats.org/officeDocument/2006/math">
                    <m:f>
                      <m:fPr>
                        <m:ctrlPr>
                          <a:rPr lang="en-US" i="1">
                            <a:latin typeface="Cambria Math" panose="02040503050406030204" pitchFamily="18" charset="0"/>
                            <a:ea typeface="Cambria Math"/>
                            <a:cs typeface="Times New Roman" pitchFamily="18" charset="0"/>
                          </a:rPr>
                        </m:ctrlPr>
                      </m:fPr>
                      <m:num>
                        <m:nary>
                          <m:naryPr>
                            <m:chr m:val="∑"/>
                            <m:subHide m:val="on"/>
                            <m:supHide m:val="on"/>
                            <m:ctrlPr>
                              <a:rPr lang="en-US" i="1">
                                <a:latin typeface="Cambria Math" panose="02040503050406030204" pitchFamily="18" charset="0"/>
                                <a:ea typeface="Cambria Math"/>
                                <a:cs typeface="Times New Roman" pitchFamily="18" charset="0"/>
                              </a:rPr>
                            </m:ctrlPr>
                          </m:naryPr>
                          <m:sub/>
                          <m:sup/>
                          <m:e>
                            <m:r>
                              <a:rPr lang="en-US" i="1">
                                <a:latin typeface="Cambria Math"/>
                                <a:ea typeface="Cambria Math"/>
                                <a:cs typeface="Times New Roman" pitchFamily="18" charset="0"/>
                              </a:rPr>
                              <m:t>𝑋</m:t>
                            </m:r>
                          </m:e>
                        </m:nary>
                      </m:num>
                      <m:den>
                        <m:r>
                          <a:rPr lang="en-US" i="1">
                            <a:latin typeface="Cambria Math"/>
                            <a:ea typeface="Cambria Math"/>
                            <a:cs typeface="Times New Roman" pitchFamily="18" charset="0"/>
                          </a:rPr>
                          <m:t>𝑛</m:t>
                        </m:r>
                      </m:den>
                    </m:f>
                  </m:oMath>
                </a14:m>
                <a:r>
                  <a:rPr lang="en-GB" dirty="0"/>
                  <a:t>= 431/ 20= 21.55</a:t>
                </a:r>
              </a:p>
              <a:p>
                <a:pPr algn="l" rt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348343" y="731520"/>
                <a:ext cx="11843657" cy="5045166"/>
              </a:xfrm>
              <a:blipFill>
                <a:blip r:embed="rId2"/>
                <a:stretch>
                  <a:fillRect l="-566" t="-2536"/>
                </a:stretch>
              </a:blipFill>
            </p:spPr>
            <p:txBody>
              <a:bodyPr/>
              <a:lstStyle/>
              <a:p>
                <a:r>
                  <a:rPr lang="ar-EG">
                    <a:noFill/>
                  </a:rPr>
                  <a:t> </a:t>
                </a:r>
              </a:p>
            </p:txBody>
          </p:sp>
        </mc:Fallback>
      </mc:AlternateContent>
    </p:spTree>
    <p:extLst>
      <p:ext uri="{BB962C8B-B14F-4D97-AF65-F5344CB8AC3E}">
        <p14:creationId xmlns:p14="http://schemas.microsoft.com/office/powerpoint/2010/main" val="450991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02" y="414068"/>
            <a:ext cx="10058400" cy="1371600"/>
          </a:xfrm>
        </p:spPr>
        <p:txBody>
          <a:bodyPr/>
          <a:lstStyle/>
          <a:p>
            <a:pPr marL="0" indent="0" algn="l">
              <a:buNone/>
            </a:pPr>
            <a:r>
              <a:rPr lang="en-GB" sz="4300" b="1" dirty="0">
                <a:solidFill>
                  <a:srgbClr val="0070C0"/>
                </a:solidFill>
                <a:latin typeface="+mn-lt"/>
              </a:rPr>
              <a:t>Measures of variability</a:t>
            </a:r>
            <a:endParaRPr lang="en-US" sz="4300" b="1" dirty="0">
              <a:solidFill>
                <a:srgbClr val="0070C0"/>
              </a:solidFill>
              <a:latin typeface="+mn-lt"/>
            </a:endParaRPr>
          </a:p>
        </p:txBody>
      </p:sp>
      <p:sp>
        <p:nvSpPr>
          <p:cNvPr id="3" name="Content Placeholder 2"/>
          <p:cNvSpPr>
            <a:spLocks noGrp="1"/>
          </p:cNvSpPr>
          <p:nvPr>
            <p:ph sz="quarter" idx="13"/>
          </p:nvPr>
        </p:nvSpPr>
        <p:spPr>
          <a:xfrm>
            <a:off x="0" y="1785668"/>
            <a:ext cx="11125200" cy="4249372"/>
          </a:xfrm>
        </p:spPr>
        <p:txBody>
          <a:bodyPr>
            <a:normAutofit/>
          </a:bodyPr>
          <a:lstStyle/>
          <a:p>
            <a:pPr algn="l" rtl="0">
              <a:lnSpc>
                <a:spcPct val="150000"/>
              </a:lnSpc>
            </a:pPr>
            <a:r>
              <a:rPr lang="en-GB" sz="2800" dirty="0"/>
              <a:t>Measures of variability are used to determine how similar or different the students are with respect to their scores on a test</a:t>
            </a:r>
          </a:p>
          <a:p>
            <a:pPr algn="l" rtl="0">
              <a:lnSpc>
                <a:spcPct val="150000"/>
              </a:lnSpc>
            </a:pPr>
            <a:endParaRPr lang="en-GB" sz="2800" dirty="0"/>
          </a:p>
          <a:p>
            <a:pPr marL="0" indent="0" algn="l" rtl="0">
              <a:lnSpc>
                <a:spcPct val="150000"/>
              </a:lnSpc>
              <a:buNone/>
            </a:pPr>
            <a:r>
              <a:rPr lang="en-GB" sz="2800" b="1" dirty="0"/>
              <a:t>1- Range </a:t>
            </a:r>
          </a:p>
          <a:p>
            <a:pPr marL="0" indent="0" algn="l" rtl="0">
              <a:lnSpc>
                <a:spcPct val="150000"/>
              </a:lnSpc>
              <a:buNone/>
            </a:pPr>
            <a:r>
              <a:rPr lang="en-GB" sz="2800" b="1" dirty="0"/>
              <a:t>2- Standard Deviation</a:t>
            </a:r>
            <a:endParaRPr lang="en-US" sz="2800" b="1" dirty="0"/>
          </a:p>
        </p:txBody>
      </p:sp>
    </p:spTree>
    <p:extLst>
      <p:ext uri="{BB962C8B-B14F-4D97-AF65-F5344CB8AC3E}">
        <p14:creationId xmlns:p14="http://schemas.microsoft.com/office/powerpoint/2010/main" val="1216143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697" y="204614"/>
            <a:ext cx="8683348" cy="1143000"/>
          </a:xfrm>
        </p:spPr>
        <p:txBody>
          <a:bodyPr>
            <a:normAutofit/>
          </a:bodyPr>
          <a:lstStyle/>
          <a:p>
            <a:pPr marL="0" indent="0" algn="l">
              <a:buNone/>
            </a:pPr>
            <a:r>
              <a:rPr lang="en-US" sz="4300" b="1" dirty="0">
                <a:solidFill>
                  <a:srgbClr val="0070C0"/>
                </a:solidFill>
                <a:latin typeface="+mn-lt"/>
              </a:rPr>
              <a:t>The Range</a:t>
            </a:r>
          </a:p>
        </p:txBody>
      </p:sp>
      <p:sp>
        <p:nvSpPr>
          <p:cNvPr id="3" name="Content Placeholder 2"/>
          <p:cNvSpPr>
            <a:spLocks noGrp="1"/>
          </p:cNvSpPr>
          <p:nvPr>
            <p:ph sz="quarter" idx="13"/>
          </p:nvPr>
        </p:nvSpPr>
        <p:spPr>
          <a:xfrm>
            <a:off x="1" y="902539"/>
            <a:ext cx="8188674" cy="4228132"/>
          </a:xfrm>
        </p:spPr>
        <p:txBody>
          <a:bodyPr>
            <a:normAutofit/>
          </a:bodyPr>
          <a:lstStyle/>
          <a:p>
            <a:pPr algn="l" rtl="0">
              <a:lnSpc>
                <a:spcPct val="150000"/>
              </a:lnSpc>
            </a:pPr>
            <a:r>
              <a:rPr lang="en-GB" sz="2400" dirty="0"/>
              <a:t>It is the difference between the highest and lowest scores in the distribution. </a:t>
            </a:r>
          </a:p>
          <a:p>
            <a:pPr algn="l" rtl="0">
              <a:lnSpc>
                <a:spcPct val="150000"/>
              </a:lnSpc>
            </a:pPr>
            <a:r>
              <a:rPr lang="en-GB" sz="2400" dirty="0"/>
              <a:t>The range is sometimes expressed as the highest and lowest scores, rather than a difference score.</a:t>
            </a:r>
            <a:endParaRPr lang="en-US" sz="2400" dirty="0"/>
          </a:p>
        </p:txBody>
      </p:sp>
      <p:pic>
        <p:nvPicPr>
          <p:cNvPr id="5" name="Picture 4">
            <a:extLst>
              <a:ext uri="{FF2B5EF4-FFF2-40B4-BE49-F238E27FC236}">
                <a16:creationId xmlns:a16="http://schemas.microsoft.com/office/drawing/2014/main" id="{AF0935B2-65D5-C813-ADBC-467ABDFBDD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8675" y="902538"/>
            <a:ext cx="3217652" cy="2413239"/>
          </a:xfrm>
          <a:prstGeom prst="rect">
            <a:avLst/>
          </a:prstGeom>
        </p:spPr>
      </p:pic>
      <p:pic>
        <p:nvPicPr>
          <p:cNvPr id="7" name="Picture 6">
            <a:extLst>
              <a:ext uri="{FF2B5EF4-FFF2-40B4-BE49-F238E27FC236}">
                <a16:creationId xmlns:a16="http://schemas.microsoft.com/office/drawing/2014/main" id="{FC102039-0FC2-FCEF-B75F-C76EA659A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095" y="4046312"/>
            <a:ext cx="6877232" cy="2186379"/>
          </a:xfrm>
          <a:prstGeom prst="rect">
            <a:avLst/>
          </a:prstGeom>
        </p:spPr>
      </p:pic>
    </p:spTree>
    <p:extLst>
      <p:ext uri="{BB962C8B-B14F-4D97-AF65-F5344CB8AC3E}">
        <p14:creationId xmlns:p14="http://schemas.microsoft.com/office/powerpoint/2010/main" val="343557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213360"/>
            <a:ext cx="10058400" cy="1371600"/>
          </a:xfrm>
        </p:spPr>
        <p:txBody>
          <a:bodyPr>
            <a:normAutofit/>
          </a:bodyPr>
          <a:lstStyle/>
          <a:p>
            <a:pPr marL="0" indent="0" algn="l">
              <a:buNone/>
            </a:pPr>
            <a:r>
              <a:rPr lang="en-US" sz="4300" b="0" dirty="0">
                <a:solidFill>
                  <a:srgbClr val="0070C0"/>
                </a:solidFill>
                <a:latin typeface="+mn-lt"/>
              </a:rPr>
              <a:t>Definitions: </a:t>
            </a:r>
          </a:p>
        </p:txBody>
      </p:sp>
      <p:sp>
        <p:nvSpPr>
          <p:cNvPr id="3" name="Content Placeholder 2"/>
          <p:cNvSpPr>
            <a:spLocks noGrp="1"/>
          </p:cNvSpPr>
          <p:nvPr>
            <p:ph sz="quarter" idx="13"/>
          </p:nvPr>
        </p:nvSpPr>
        <p:spPr>
          <a:xfrm>
            <a:off x="589280" y="1391920"/>
            <a:ext cx="10718800" cy="4832833"/>
          </a:xfrm>
        </p:spPr>
        <p:txBody>
          <a:bodyPr>
            <a:normAutofit lnSpcReduction="10000"/>
          </a:bodyPr>
          <a:lstStyle/>
          <a:p>
            <a:pPr lvl="0" algn="l" rtl="0"/>
            <a:r>
              <a:rPr lang="en-US" sz="2400" b="1" dirty="0"/>
              <a:t>Interpretation of test Score </a:t>
            </a:r>
          </a:p>
          <a:p>
            <a:pPr marL="0" lvl="0" indent="0">
              <a:buNone/>
            </a:pPr>
            <a:r>
              <a:rPr lang="en-US" sz="2400" dirty="0"/>
              <a:t>Is the process of </a:t>
            </a:r>
            <a:r>
              <a:rPr lang="en-US" sz="2400" b="1" dirty="0">
                <a:solidFill>
                  <a:srgbClr val="C00000"/>
                </a:solidFill>
              </a:rPr>
              <a:t>analyzing </a:t>
            </a:r>
            <a:r>
              <a:rPr lang="en-US" sz="2400" dirty="0"/>
              <a:t>test scores and converting qualitative data into quantitative and grading into numerical values.</a:t>
            </a:r>
            <a:r>
              <a:rPr lang="de-DE" sz="2400" dirty="0"/>
              <a:t> (Reynolds, Altmann, 2021). </a:t>
            </a:r>
            <a:endParaRPr lang="en-US" sz="2400" dirty="0"/>
          </a:p>
          <a:p>
            <a:pPr lvl="0" algn="l" rtl="0"/>
            <a:endParaRPr lang="en-US" sz="2400" b="1" dirty="0"/>
          </a:p>
          <a:p>
            <a:pPr marL="45720" lvl="0" indent="0" algn="l" rtl="0">
              <a:buNone/>
            </a:pPr>
            <a:r>
              <a:rPr lang="en-US" sz="2400" b="1" dirty="0"/>
              <a:t>Scores: </a:t>
            </a:r>
          </a:p>
          <a:p>
            <a:pPr lvl="0" algn="l" rtl="0"/>
            <a:r>
              <a:rPr lang="en-US" sz="2400" dirty="0"/>
              <a:t>The </a:t>
            </a:r>
            <a:r>
              <a:rPr lang="en-US" sz="2400" b="1" dirty="0">
                <a:solidFill>
                  <a:srgbClr val="C00000"/>
                </a:solidFill>
              </a:rPr>
              <a:t>evidence summary </a:t>
            </a:r>
            <a:r>
              <a:rPr lang="en-US" sz="2400" dirty="0"/>
              <a:t>provided in an examinee's responses to test questions that related to the construct or constructions being measured.</a:t>
            </a:r>
          </a:p>
          <a:p>
            <a:pPr marL="45720" lvl="0" indent="0" algn="l" rtl="0">
              <a:buNone/>
            </a:pPr>
            <a:endParaRPr lang="en-US" sz="2400" dirty="0"/>
          </a:p>
          <a:p>
            <a:pPr algn="l" rtl="0"/>
            <a:r>
              <a:rPr lang="en-US" sz="2400" b="1" dirty="0"/>
              <a:t>Raw scores </a:t>
            </a:r>
          </a:p>
          <a:p>
            <a:pPr marL="0" indent="0" algn="l" rtl="0">
              <a:buNone/>
            </a:pPr>
            <a:r>
              <a:rPr lang="en-GB" sz="2400" b="1" dirty="0">
                <a:solidFill>
                  <a:srgbClr val="C00000"/>
                </a:solidFill>
              </a:rPr>
              <a:t>the number of correct answers </a:t>
            </a:r>
            <a:r>
              <a:rPr lang="en-GB" sz="2400" dirty="0"/>
              <a:t>received on a test. </a:t>
            </a:r>
          </a:p>
          <a:p>
            <a:pPr marL="0" indent="0" algn="l" rtl="0">
              <a:buNone/>
            </a:pPr>
            <a:r>
              <a:rPr lang="en-GB" sz="2400" dirty="0"/>
              <a:t>Example: A Student got 75 </a:t>
            </a:r>
            <a:r>
              <a:rPr lang="en-GB" sz="2400" b="1" dirty="0"/>
              <a:t>out of </a:t>
            </a:r>
            <a:r>
              <a:rPr lang="en-GB" sz="2400" dirty="0"/>
              <a:t>a 100 scores in item quiz. </a:t>
            </a:r>
          </a:p>
          <a:p>
            <a:pPr algn="l" rtl="0"/>
            <a:endParaRPr lang="en-US" sz="2000" dirty="0"/>
          </a:p>
        </p:txBody>
      </p:sp>
    </p:spTree>
    <p:extLst>
      <p:ext uri="{BB962C8B-B14F-4D97-AF65-F5344CB8AC3E}">
        <p14:creationId xmlns:p14="http://schemas.microsoft.com/office/powerpoint/2010/main" val="866931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53601" cy="1501968"/>
          </a:xfrm>
        </p:spPr>
        <p:txBody>
          <a:bodyPr>
            <a:normAutofit/>
          </a:bodyPr>
          <a:lstStyle/>
          <a:p>
            <a:pPr marL="0" indent="0" algn="l">
              <a:buNone/>
            </a:pPr>
            <a:r>
              <a:rPr lang="en-US" sz="4300" b="1" dirty="0">
                <a:solidFill>
                  <a:srgbClr val="0070C0"/>
                </a:solidFill>
                <a:latin typeface="+mn-lt"/>
              </a:rPr>
              <a:t>Standard deviation</a:t>
            </a:r>
          </a:p>
        </p:txBody>
      </p:sp>
      <p:sp>
        <p:nvSpPr>
          <p:cNvPr id="3" name="Content Placeholder 2"/>
          <p:cNvSpPr>
            <a:spLocks noGrp="1"/>
          </p:cNvSpPr>
          <p:nvPr>
            <p:ph sz="quarter" idx="13"/>
          </p:nvPr>
        </p:nvSpPr>
        <p:spPr>
          <a:xfrm>
            <a:off x="116114" y="1277257"/>
            <a:ext cx="10784799" cy="4668857"/>
          </a:xfrm>
        </p:spPr>
        <p:txBody>
          <a:bodyPr/>
          <a:lstStyle/>
          <a:p>
            <a:pPr algn="just" rtl="0"/>
            <a:r>
              <a:rPr lang="en-GB" sz="2400" b="1" dirty="0"/>
              <a:t>Standard deviation: is the most common and useful measure of variability. </a:t>
            </a:r>
          </a:p>
          <a:p>
            <a:pPr algn="just" rtl="0"/>
            <a:endParaRPr lang="en-GB" sz="2400" b="1" dirty="0"/>
          </a:p>
          <a:p>
            <a:pPr algn="just" rtl="0"/>
            <a:r>
              <a:rPr lang="en-GB" sz="2400" b="1" dirty="0"/>
              <a:t>Standard deviation is based on differences between each score and the mean.</a:t>
            </a:r>
          </a:p>
          <a:p>
            <a:pPr marL="0" indent="0" algn="l" rtl="0">
              <a:buNone/>
            </a:pPr>
            <a:endParaRPr lang="en-US" dirty="0"/>
          </a:p>
        </p:txBody>
      </p:sp>
      <p:pic>
        <p:nvPicPr>
          <p:cNvPr id="7" name="Picture 6">
            <a:extLst>
              <a:ext uri="{FF2B5EF4-FFF2-40B4-BE49-F238E27FC236}">
                <a16:creationId xmlns:a16="http://schemas.microsoft.com/office/drawing/2014/main" id="{E77A8A80-BE36-2A0D-A1C7-9E1596AF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589" y="3623538"/>
            <a:ext cx="5062268" cy="2847526"/>
          </a:xfrm>
          <a:prstGeom prst="rect">
            <a:avLst/>
          </a:prstGeom>
        </p:spPr>
      </p:pic>
    </p:spTree>
    <p:extLst>
      <p:ext uri="{BB962C8B-B14F-4D97-AF65-F5344CB8AC3E}">
        <p14:creationId xmlns:p14="http://schemas.microsoft.com/office/powerpoint/2010/main" val="480221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38" y="418307"/>
            <a:ext cx="10058400" cy="1371600"/>
          </a:xfrm>
        </p:spPr>
        <p:txBody>
          <a:bodyPr>
            <a:normAutofit fontScale="90000"/>
          </a:bodyPr>
          <a:lstStyle/>
          <a:p>
            <a:pPr marL="0" indent="0" algn="l">
              <a:buNone/>
            </a:pPr>
            <a:r>
              <a:rPr lang="en-GB" sz="4300" b="1" dirty="0">
                <a:solidFill>
                  <a:srgbClr val="0070C0"/>
                </a:solidFill>
                <a:latin typeface="+mn-lt"/>
              </a:rPr>
              <a:t>The standard deviation is calculated in four steps:-</a:t>
            </a:r>
            <a:endParaRPr lang="en-US" sz="4300" b="1" dirty="0">
              <a:solidFill>
                <a:srgbClr val="0070C0"/>
              </a:solidFill>
              <a:latin typeface="+mn-lt"/>
            </a:endParaRPr>
          </a:p>
        </p:txBody>
      </p:sp>
      <p:pic>
        <p:nvPicPr>
          <p:cNvPr id="4" name="Content Placeholder 3"/>
          <p:cNvPicPr>
            <a:picLocks noGrp="1" noChangeAspect="1"/>
          </p:cNvPicPr>
          <p:nvPr>
            <p:ph sz="quarter" idx="13"/>
          </p:nvPr>
        </p:nvPicPr>
        <p:blipFill>
          <a:blip r:embed="rId2"/>
          <a:stretch>
            <a:fillRect/>
          </a:stretch>
        </p:blipFill>
        <p:spPr>
          <a:xfrm>
            <a:off x="604520" y="2028528"/>
            <a:ext cx="10850880" cy="4592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1793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9" y="627075"/>
            <a:ext cx="11468746" cy="1371600"/>
          </a:xfrm>
        </p:spPr>
        <p:txBody>
          <a:bodyPr>
            <a:normAutofit/>
          </a:bodyPr>
          <a:lstStyle/>
          <a:p>
            <a:pPr marL="0" indent="0" algn="l">
              <a:buNone/>
            </a:pPr>
            <a:r>
              <a:rPr lang="en-US" sz="4300" b="1" dirty="0">
                <a:solidFill>
                  <a:srgbClr val="0070C0"/>
                </a:solidFill>
                <a:latin typeface="+mn-lt"/>
              </a:rPr>
              <a:t>Measuring of standard deviation</a:t>
            </a:r>
          </a:p>
        </p:txBody>
      </p:sp>
      <p:pic>
        <p:nvPicPr>
          <p:cNvPr id="4" name="Content Placeholder 3"/>
          <p:cNvPicPr>
            <a:picLocks noGrp="1" noChangeAspect="1"/>
          </p:cNvPicPr>
          <p:nvPr>
            <p:ph sz="quarter" idx="13"/>
          </p:nvPr>
        </p:nvPicPr>
        <p:blipFill>
          <a:blip r:embed="rId2">
            <a:duotone>
              <a:prstClr val="black"/>
              <a:schemeClr val="accent6">
                <a:tint val="45000"/>
                <a:satMod val="400000"/>
              </a:schemeClr>
            </a:duotone>
          </a:blip>
          <a:stretch>
            <a:fillRect/>
          </a:stretch>
        </p:blipFill>
        <p:spPr>
          <a:xfrm>
            <a:off x="7963595" y="1998675"/>
            <a:ext cx="3285941" cy="4051300"/>
          </a:xfrm>
          <a:prstGeom prst="rect">
            <a:avLst/>
          </a:prstGeom>
        </p:spPr>
      </p:pic>
      <p:pic>
        <p:nvPicPr>
          <p:cNvPr id="5" name="Picture 4"/>
          <p:cNvPicPr>
            <a:picLocks noChangeAspect="1"/>
          </p:cNvPicPr>
          <p:nvPr/>
        </p:nvPicPr>
        <p:blipFill>
          <a:blip r:embed="rId3"/>
          <a:stretch>
            <a:fillRect/>
          </a:stretch>
        </p:blipFill>
        <p:spPr>
          <a:xfrm>
            <a:off x="1639963" y="2345615"/>
            <a:ext cx="2387304" cy="1154704"/>
          </a:xfrm>
          <a:prstGeom prst="rect">
            <a:avLst/>
          </a:prstGeom>
        </p:spPr>
      </p:pic>
      <p:pic>
        <p:nvPicPr>
          <p:cNvPr id="6" name="Picture 5"/>
          <p:cNvPicPr>
            <a:picLocks noChangeAspect="1"/>
          </p:cNvPicPr>
          <p:nvPr/>
        </p:nvPicPr>
        <p:blipFill>
          <a:blip r:embed="rId4"/>
          <a:stretch>
            <a:fillRect/>
          </a:stretch>
        </p:blipFill>
        <p:spPr>
          <a:xfrm>
            <a:off x="1639963" y="3789203"/>
            <a:ext cx="3828739" cy="850831"/>
          </a:xfrm>
          <a:prstGeom prst="rect">
            <a:avLst/>
          </a:prstGeom>
        </p:spPr>
      </p:pic>
    </p:spTree>
    <p:extLst>
      <p:ext uri="{BB962C8B-B14F-4D97-AF65-F5344CB8AC3E}">
        <p14:creationId xmlns:p14="http://schemas.microsoft.com/office/powerpoint/2010/main" val="1542474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864" y="521824"/>
            <a:ext cx="10058400" cy="953293"/>
          </a:xfrm>
        </p:spPr>
        <p:txBody>
          <a:bodyPr>
            <a:normAutofit fontScale="90000"/>
          </a:bodyPr>
          <a:lstStyle/>
          <a:p>
            <a:pPr marL="0" indent="0">
              <a:buNone/>
            </a:pPr>
            <a:r>
              <a:rPr lang="en-GB" b="1" dirty="0">
                <a:solidFill>
                  <a:srgbClr val="0070C0"/>
                </a:solidFill>
                <a:latin typeface="+mn-lt"/>
              </a:rPr>
              <a:t>Interpretation of individual test score:</a:t>
            </a:r>
            <a:endParaRPr lang="en-US" b="1" dirty="0">
              <a:solidFill>
                <a:srgbClr val="0070C0"/>
              </a:solidFill>
              <a:latin typeface="+mn-lt"/>
            </a:endParaRPr>
          </a:p>
        </p:txBody>
      </p:sp>
      <p:sp>
        <p:nvSpPr>
          <p:cNvPr id="3" name="Content Placeholder 2"/>
          <p:cNvSpPr>
            <a:spLocks noGrp="1"/>
          </p:cNvSpPr>
          <p:nvPr>
            <p:ph sz="quarter" idx="13"/>
          </p:nvPr>
        </p:nvSpPr>
        <p:spPr>
          <a:xfrm>
            <a:off x="217714" y="2120372"/>
            <a:ext cx="11858171" cy="4737627"/>
          </a:xfrm>
        </p:spPr>
        <p:txBody>
          <a:bodyPr/>
          <a:lstStyle/>
          <a:p>
            <a:pPr algn="l" rtl="0">
              <a:lnSpc>
                <a:spcPct val="150000"/>
              </a:lnSpc>
            </a:pPr>
            <a:r>
              <a:rPr lang="en-GB" sz="2800" dirty="0"/>
              <a:t>Interpreting test of scores will assist the teacher to make norm-referenced interpretations of the meaning of any individual.</a:t>
            </a:r>
          </a:p>
          <a:p>
            <a:pPr algn="l" rtl="0">
              <a:lnSpc>
                <a:spcPct val="150000"/>
              </a:lnSpc>
            </a:pPr>
            <a:endParaRPr lang="en-GB" sz="2800" dirty="0"/>
          </a:p>
          <a:p>
            <a:pPr marL="0" indent="0" algn="l" rtl="0">
              <a:lnSpc>
                <a:spcPct val="150000"/>
              </a:lnSpc>
              <a:buNone/>
            </a:pPr>
            <a:r>
              <a:rPr lang="en-GB" sz="2800" b="1" dirty="0"/>
              <a:t>The teacher uses two items:</a:t>
            </a:r>
          </a:p>
          <a:p>
            <a:pPr algn="l" rtl="0">
              <a:lnSpc>
                <a:spcPct val="150000"/>
              </a:lnSpc>
            </a:pPr>
            <a:r>
              <a:rPr lang="en-GB" sz="2800" dirty="0"/>
              <a:t>1- Percentage- correct score.</a:t>
            </a:r>
          </a:p>
          <a:p>
            <a:pPr algn="l" rtl="0">
              <a:lnSpc>
                <a:spcPct val="150000"/>
              </a:lnSpc>
            </a:pPr>
            <a:r>
              <a:rPr lang="en-GB" sz="2800" dirty="0"/>
              <a:t>2- Percentile rank.</a:t>
            </a:r>
          </a:p>
          <a:p>
            <a:pPr algn="l" rtl="0"/>
            <a:endParaRPr lang="en-US" dirty="0"/>
          </a:p>
        </p:txBody>
      </p:sp>
      <p:sp>
        <p:nvSpPr>
          <p:cNvPr id="5" name="TextBox 4">
            <a:extLst>
              <a:ext uri="{FF2B5EF4-FFF2-40B4-BE49-F238E27FC236}">
                <a16:creationId xmlns:a16="http://schemas.microsoft.com/office/drawing/2014/main" id="{D5196E5A-6E27-3066-796F-9027933D878C}"/>
              </a:ext>
            </a:extLst>
          </p:cNvPr>
          <p:cNvSpPr txBox="1"/>
          <p:nvPr/>
        </p:nvSpPr>
        <p:spPr>
          <a:xfrm>
            <a:off x="217714" y="1658708"/>
            <a:ext cx="7129835" cy="461665"/>
          </a:xfrm>
          <a:prstGeom prst="rect">
            <a:avLst/>
          </a:prstGeom>
          <a:noFill/>
        </p:spPr>
        <p:txBody>
          <a:bodyPr wrap="square">
            <a:spAutoFit/>
          </a:bodyPr>
          <a:lstStyle/>
          <a:p>
            <a:r>
              <a:rPr lang="en-GB" sz="2400" b="1" dirty="0">
                <a:solidFill>
                  <a:srgbClr val="C00000"/>
                </a:solidFill>
              </a:rPr>
              <a:t>Teacher-made test</a:t>
            </a:r>
            <a:endParaRPr lang="en-US" sz="2400" dirty="0"/>
          </a:p>
        </p:txBody>
      </p:sp>
    </p:spTree>
    <p:extLst>
      <p:ext uri="{BB962C8B-B14F-4D97-AF65-F5344CB8AC3E}">
        <p14:creationId xmlns:p14="http://schemas.microsoft.com/office/powerpoint/2010/main" val="2333013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000"/>
            <a:ext cx="12191999" cy="923294"/>
          </a:xfrm>
        </p:spPr>
        <p:txBody>
          <a:bodyPr>
            <a:normAutofit/>
          </a:bodyPr>
          <a:lstStyle/>
          <a:p>
            <a:pPr marL="0" indent="0" algn="l">
              <a:buNone/>
            </a:pPr>
            <a:r>
              <a:rPr lang="en-GB" b="1" dirty="0">
                <a:solidFill>
                  <a:srgbClr val="0070C0"/>
                </a:solidFill>
                <a:latin typeface="+mn-lt"/>
              </a:rPr>
              <a:t>Percentage-correct score </a:t>
            </a:r>
            <a:endParaRPr lang="en-US" b="1" dirty="0">
              <a:solidFill>
                <a:srgbClr val="0070C0"/>
              </a:solidFill>
              <a:latin typeface="+mn-lt"/>
            </a:endParaRPr>
          </a:p>
        </p:txBody>
      </p:sp>
      <p:sp>
        <p:nvSpPr>
          <p:cNvPr id="3" name="Content Placeholder 2"/>
          <p:cNvSpPr>
            <a:spLocks noGrp="1"/>
          </p:cNvSpPr>
          <p:nvPr>
            <p:ph sz="quarter" idx="13"/>
          </p:nvPr>
        </p:nvSpPr>
        <p:spPr>
          <a:xfrm>
            <a:off x="1" y="1815786"/>
            <a:ext cx="12191998" cy="4855214"/>
          </a:xfrm>
        </p:spPr>
        <p:txBody>
          <a:bodyPr>
            <a:normAutofit/>
          </a:bodyPr>
          <a:lstStyle/>
          <a:p>
            <a:pPr algn="l" rtl="0">
              <a:lnSpc>
                <a:spcPct val="150000"/>
              </a:lnSpc>
            </a:pPr>
            <a:r>
              <a:rPr lang="en-US" sz="2400" dirty="0"/>
              <a:t>The percentage-correct score is a calculated number that is frequently used to report the outcomes of criterion-referenced interpretation tests.</a:t>
            </a:r>
            <a:endParaRPr lang="en-GB" sz="2400" dirty="0"/>
          </a:p>
          <a:p>
            <a:pPr algn="l" rtl="0">
              <a:lnSpc>
                <a:spcPct val="150000"/>
              </a:lnSpc>
            </a:pPr>
            <a:r>
              <a:rPr lang="en-GB" sz="2400" dirty="0"/>
              <a:t>It is a comparison of a student’s score with the maximum possible score</a:t>
            </a:r>
          </a:p>
          <a:p>
            <a:pPr algn="l" rtl="0">
              <a:lnSpc>
                <a:spcPct val="150000"/>
              </a:lnSpc>
            </a:pPr>
            <a:r>
              <a:rPr lang="en-GB" sz="2400" dirty="0"/>
              <a:t> it is calculated by dividing the raw score by the total number of items on the test</a:t>
            </a:r>
          </a:p>
          <a:p>
            <a:pPr algn="l" rtl="0">
              <a:lnSpc>
                <a:spcPct val="150000"/>
              </a:lnSpc>
            </a:pPr>
            <a:r>
              <a:rPr lang="en-GB" sz="2400" dirty="0"/>
              <a:t>Percentage-correct score is a percentage representing how will student did perform out of 100%.</a:t>
            </a:r>
          </a:p>
          <a:p>
            <a:pPr algn="l" rtl="0">
              <a:lnSpc>
                <a:spcPct val="150000"/>
              </a:lnSpc>
            </a:pPr>
            <a:r>
              <a:rPr lang="en-GB" sz="2400" dirty="0"/>
              <a:t>Percentage-correct score= raw score/ maximum possible score x 100.</a:t>
            </a:r>
          </a:p>
          <a:p>
            <a:pPr algn="l" rtl="0"/>
            <a:endParaRPr lang="en-US" dirty="0"/>
          </a:p>
        </p:txBody>
      </p:sp>
      <p:pic>
        <p:nvPicPr>
          <p:cNvPr id="11" name="Picture 10">
            <a:extLst>
              <a:ext uri="{FF2B5EF4-FFF2-40B4-BE49-F238E27FC236}">
                <a16:creationId xmlns:a16="http://schemas.microsoft.com/office/drawing/2014/main" id="{8EBE926E-D9E9-105E-30E9-62C336E33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346" y="187000"/>
            <a:ext cx="1891154" cy="1509916"/>
          </a:xfrm>
          <a:prstGeom prst="rect">
            <a:avLst/>
          </a:prstGeom>
        </p:spPr>
      </p:pic>
    </p:spTree>
    <p:extLst>
      <p:ext uri="{BB962C8B-B14F-4D97-AF65-F5344CB8AC3E}">
        <p14:creationId xmlns:p14="http://schemas.microsoft.com/office/powerpoint/2010/main" val="83840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77" y="633968"/>
            <a:ext cx="10058400" cy="1371600"/>
          </a:xfrm>
        </p:spPr>
        <p:txBody>
          <a:bodyPr>
            <a:normAutofit/>
          </a:bodyPr>
          <a:lstStyle/>
          <a:p>
            <a:pPr marL="0" indent="0" algn="l">
              <a:buNone/>
            </a:pPr>
            <a:r>
              <a:rPr lang="en-US" b="1" dirty="0">
                <a:solidFill>
                  <a:srgbClr val="0070C0"/>
                </a:solidFill>
                <a:latin typeface="+mn-lt"/>
              </a:rPr>
              <a:t>The percentage-correct score…</a:t>
            </a:r>
            <a:r>
              <a:rPr lang="en-US" b="1" dirty="0" err="1">
                <a:solidFill>
                  <a:srgbClr val="0070C0"/>
                </a:solidFill>
                <a:latin typeface="+mn-lt"/>
              </a:rPr>
              <a:t>cont</a:t>
            </a:r>
            <a:endParaRPr lang="en-US" b="1" dirty="0">
              <a:solidFill>
                <a:srgbClr val="0070C0"/>
              </a:solidFill>
              <a:latin typeface="+mn-lt"/>
            </a:endParaRPr>
          </a:p>
        </p:txBody>
      </p:sp>
      <p:sp>
        <p:nvSpPr>
          <p:cNvPr id="3" name="Content Placeholder 2"/>
          <p:cNvSpPr>
            <a:spLocks noGrp="1"/>
          </p:cNvSpPr>
          <p:nvPr>
            <p:ph sz="quarter" idx="13"/>
          </p:nvPr>
        </p:nvSpPr>
        <p:spPr>
          <a:xfrm>
            <a:off x="859766" y="2094493"/>
            <a:ext cx="10058400" cy="3931920"/>
          </a:xfrm>
        </p:spPr>
        <p:txBody>
          <a:bodyPr/>
          <a:lstStyle/>
          <a:p>
            <a:pPr marL="0" indent="0" algn="l" rtl="0">
              <a:buNone/>
            </a:pPr>
            <a:r>
              <a:rPr lang="en-US" sz="2400" b="1" dirty="0"/>
              <a:t>For example</a:t>
            </a:r>
          </a:p>
          <a:p>
            <a:pPr marL="0" indent="0" algn="l" rtl="0">
              <a:buNone/>
            </a:pPr>
            <a:endParaRPr lang="en-US" sz="2400" b="1" dirty="0"/>
          </a:p>
          <a:p>
            <a:pPr algn="l" rtl="0"/>
            <a:r>
              <a:rPr lang="en-US" sz="2800" dirty="0"/>
              <a:t>Raw score: 45</a:t>
            </a:r>
          </a:p>
          <a:p>
            <a:pPr algn="l" rtl="0"/>
            <a:r>
              <a:rPr lang="en-US" sz="2800" dirty="0"/>
              <a:t>Maximum possible points: 50</a:t>
            </a:r>
          </a:p>
          <a:p>
            <a:pPr algn="l" rtl="0"/>
            <a:r>
              <a:rPr lang="en-US" sz="2800" b="1" u="sng" dirty="0">
                <a:solidFill>
                  <a:srgbClr val="C00000"/>
                </a:solidFill>
              </a:rPr>
              <a:t>Percent correct score:  </a:t>
            </a:r>
            <a:r>
              <a:rPr lang="en-US" sz="2800" b="1" dirty="0">
                <a:solidFill>
                  <a:schemeClr val="tx1"/>
                </a:solidFill>
              </a:rPr>
              <a:t> </a:t>
            </a:r>
            <a:r>
              <a:rPr lang="en-US" sz="2800" dirty="0">
                <a:solidFill>
                  <a:schemeClr val="tx1"/>
                </a:solidFill>
              </a:rPr>
              <a:t>45/50 </a:t>
            </a:r>
            <a:r>
              <a:rPr lang="en-US" sz="2800" dirty="0"/>
              <a:t>x100= 90%</a:t>
            </a:r>
          </a:p>
          <a:p>
            <a:pPr algn="l" rtl="0"/>
            <a:endParaRPr lang="en-US" dirty="0"/>
          </a:p>
        </p:txBody>
      </p:sp>
      <p:pic>
        <p:nvPicPr>
          <p:cNvPr id="4" name="Picture 3">
            <a:extLst>
              <a:ext uri="{FF2B5EF4-FFF2-40B4-BE49-F238E27FC236}">
                <a16:creationId xmlns:a16="http://schemas.microsoft.com/office/drawing/2014/main" id="{4814F1C8-C734-8CC6-8AD9-11FA20D40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1943" y="4490550"/>
            <a:ext cx="2232445" cy="2232445"/>
          </a:xfrm>
          <a:prstGeom prst="rect">
            <a:avLst/>
          </a:prstGeom>
        </p:spPr>
      </p:pic>
    </p:spTree>
    <p:extLst>
      <p:ext uri="{BB962C8B-B14F-4D97-AF65-F5344CB8AC3E}">
        <p14:creationId xmlns:p14="http://schemas.microsoft.com/office/powerpoint/2010/main" val="375612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0"/>
            <a:ext cx="10646366" cy="943429"/>
          </a:xfrm>
        </p:spPr>
        <p:txBody>
          <a:bodyPr>
            <a:normAutofit/>
          </a:bodyPr>
          <a:lstStyle/>
          <a:p>
            <a:pPr marL="0" indent="0" algn="l">
              <a:buNone/>
            </a:pPr>
            <a:r>
              <a:rPr lang="en-US" b="1" dirty="0">
                <a:solidFill>
                  <a:srgbClr val="0070C0"/>
                </a:solidFill>
                <a:latin typeface="+mn-lt"/>
              </a:rPr>
              <a:t>Percentile Rank</a:t>
            </a:r>
          </a:p>
        </p:txBody>
      </p:sp>
      <p:sp>
        <p:nvSpPr>
          <p:cNvPr id="3" name="Content Placeholder 2"/>
          <p:cNvSpPr>
            <a:spLocks noGrp="1"/>
          </p:cNvSpPr>
          <p:nvPr>
            <p:ph sz="quarter" idx="13"/>
          </p:nvPr>
        </p:nvSpPr>
        <p:spPr>
          <a:xfrm>
            <a:off x="-1" y="1628667"/>
            <a:ext cx="12061371" cy="4496362"/>
          </a:xfrm>
        </p:spPr>
        <p:txBody>
          <a:bodyPr>
            <a:normAutofit/>
          </a:bodyPr>
          <a:lstStyle/>
          <a:p>
            <a:pPr algn="l" rtl="0"/>
            <a:r>
              <a:rPr lang="en-US" sz="2100" dirty="0"/>
              <a:t>This interpretation is norm-referenced since percentile rank represents the student's relative </a:t>
            </a:r>
            <a:r>
              <a:rPr lang="en-US" sz="2100" b="1" dirty="0"/>
              <a:t>position within a group</a:t>
            </a:r>
            <a:r>
              <a:rPr lang="en-US" sz="2100" dirty="0"/>
              <a:t>.</a:t>
            </a:r>
          </a:p>
          <a:p>
            <a:pPr algn="l" rtl="0"/>
            <a:endParaRPr lang="en-GB" sz="2100" dirty="0"/>
          </a:p>
          <a:p>
            <a:pPr algn="l" rtl="0"/>
            <a:r>
              <a:rPr lang="en-GB" sz="2100" dirty="0"/>
              <a:t>Percentile rank of a given </a:t>
            </a:r>
            <a:r>
              <a:rPr lang="en-GB" sz="2100" b="1" dirty="0"/>
              <a:t>raw score </a:t>
            </a:r>
            <a:r>
              <a:rPr lang="en-GB" sz="2100" dirty="0"/>
              <a:t>is the percentage of scores in the distribution that </a:t>
            </a:r>
            <a:r>
              <a:rPr lang="en-GB" sz="2100" b="1" dirty="0"/>
              <a:t>occur at or below that score</a:t>
            </a:r>
            <a:r>
              <a:rPr lang="en-GB" sz="2100" dirty="0"/>
              <a:t>.</a:t>
            </a:r>
          </a:p>
          <a:p>
            <a:pPr algn="l" rtl="0"/>
            <a:endParaRPr lang="en-GB" sz="2100" dirty="0"/>
          </a:p>
          <a:p>
            <a:pPr algn="l" rtl="0"/>
            <a:r>
              <a:rPr lang="en-US" sz="2100" dirty="0"/>
              <a:t>The percentile rank has nothing to do with the percentage of correct answers a student receives on a test; rather, it is a number that indicates the percentage of students in a certain group that received a lower raw score on a test than the student.</a:t>
            </a:r>
          </a:p>
          <a:p>
            <a:pPr algn="l" rtl="0"/>
            <a:endParaRPr lang="en-GB" dirty="0"/>
          </a:p>
          <a:p>
            <a:pPr algn="l" rtl="0"/>
            <a:endParaRPr lang="en-US" dirty="0"/>
          </a:p>
        </p:txBody>
      </p:sp>
      <p:pic>
        <p:nvPicPr>
          <p:cNvPr id="5" name="Graphic 4">
            <a:extLst>
              <a:ext uri="{FF2B5EF4-FFF2-40B4-BE49-F238E27FC236}">
                <a16:creationId xmlns:a16="http://schemas.microsoft.com/office/drawing/2014/main" id="{8733915F-382B-E55C-3B96-9FF47A95F8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1129" y="5028822"/>
            <a:ext cx="4162425" cy="1343025"/>
          </a:xfrm>
          <a:prstGeom prst="rect">
            <a:avLst/>
          </a:prstGeom>
        </p:spPr>
      </p:pic>
    </p:spTree>
    <p:extLst>
      <p:ext uri="{BB962C8B-B14F-4D97-AF65-F5344CB8AC3E}">
        <p14:creationId xmlns:p14="http://schemas.microsoft.com/office/powerpoint/2010/main" val="274895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9" y="484632"/>
            <a:ext cx="11546238" cy="1609344"/>
          </a:xfrm>
        </p:spPr>
        <p:txBody>
          <a:bodyPr/>
          <a:lstStyle/>
          <a:p>
            <a:pPr marL="0" indent="0" algn="l">
              <a:buNone/>
            </a:pPr>
            <a:r>
              <a:rPr lang="en-US" b="1" dirty="0">
                <a:solidFill>
                  <a:srgbClr val="0070C0"/>
                </a:solidFill>
                <a:latin typeface="+mn-lt"/>
              </a:rPr>
              <a:t>Percentile Rank formula: </a:t>
            </a:r>
            <a:endParaRPr lang="en-US" dirty="0">
              <a:solidFill>
                <a:srgbClr val="0070C0"/>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2059158"/>
                <a:ext cx="12540343" cy="3474720"/>
              </a:xfrm>
            </p:spPr>
            <p:txBody>
              <a:bodyPr/>
              <a:lstStyle/>
              <a:p>
                <a:pPr marL="0" lvl="0" indent="0" algn="just" rtl="0">
                  <a:lnSpc>
                    <a:spcPct val="150000"/>
                  </a:lnSpc>
                  <a:spcAft>
                    <a:spcPts val="1000"/>
                  </a:spcAft>
                  <a:buClr>
                    <a:srgbClr val="0BD0D9"/>
                  </a:buClr>
                  <a:buSzPct val="52000"/>
                  <a:buNone/>
                  <a:tabLst>
                    <a:tab pos="457200" algn="l"/>
                  </a:tabLst>
                </a:pPr>
                <a:r>
                  <a:rPr lang="en-US" sz="2800" b="1" dirty="0">
                    <a:solidFill>
                      <a:prstClr val="black"/>
                    </a:solidFill>
                    <a:latin typeface="Times New Roman" pitchFamily="18" charset="0"/>
                    <a:ea typeface="Times New Roman"/>
                    <a:cs typeface="Times New Roman" pitchFamily="18" charset="0"/>
                  </a:rPr>
                  <a:t>Percentile rank  =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srgbClr val="C00000"/>
                            </a:solidFill>
                            <a:latin typeface="Cambria Math"/>
                            <a:cs typeface="Times New Roman" pitchFamily="18" charset="0"/>
                          </a:rPr>
                          <m:t>𝒄</m:t>
                        </m:r>
                        <m:r>
                          <a:rPr lang="en-US" sz="3200" b="1" i="1">
                            <a:solidFill>
                              <a:prstClr val="black"/>
                            </a:solidFill>
                            <a:latin typeface="Cambria Math"/>
                            <a:cs typeface="Times New Roman" pitchFamily="18" charset="0"/>
                          </a:rPr>
                          <m:t>+</m:t>
                        </m:r>
                        <m:r>
                          <a:rPr lang="en-US" sz="3200" b="1" i="1">
                            <a:solidFill>
                              <a:prstClr val="black"/>
                            </a:solidFill>
                            <a:latin typeface="Cambria Math"/>
                            <a:cs typeface="Times New Roman" pitchFamily="18" charset="0"/>
                          </a:rPr>
                          <m:t>𝟎</m:t>
                        </m:r>
                        <m:r>
                          <a:rPr lang="en-US" sz="3200" b="1" i="1">
                            <a:solidFill>
                              <a:prstClr val="black"/>
                            </a:solidFill>
                            <a:latin typeface="Cambria Math"/>
                            <a:cs typeface="Times New Roman" pitchFamily="18" charset="0"/>
                          </a:rPr>
                          <m:t>.</m:t>
                        </m:r>
                        <m:r>
                          <a:rPr lang="en-US" sz="3200" b="1" i="1">
                            <a:solidFill>
                              <a:prstClr val="black"/>
                            </a:solidFill>
                            <a:latin typeface="Cambria Math"/>
                            <a:cs typeface="Times New Roman" pitchFamily="18" charset="0"/>
                          </a:rPr>
                          <m:t>𝟓</m:t>
                        </m:r>
                        <m:r>
                          <a:rPr lang="en-US" sz="3200" b="1" i="1" smtClean="0">
                            <a:solidFill>
                              <a:srgbClr val="C00000"/>
                            </a:solidFill>
                            <a:latin typeface="Cambria Math"/>
                            <a:cs typeface="Times New Roman" pitchFamily="18" charset="0"/>
                          </a:rPr>
                          <m:t>𝒇</m:t>
                        </m:r>
                      </m:num>
                      <m:den>
                        <m:r>
                          <a:rPr lang="en-US" sz="3200" b="1" i="1" smtClean="0">
                            <a:solidFill>
                              <a:srgbClr val="C00000"/>
                            </a:solidFill>
                            <a:latin typeface="Cambria Math"/>
                            <a:cs typeface="Times New Roman" pitchFamily="18" charset="0"/>
                          </a:rPr>
                          <m:t>𝑵</m:t>
                        </m:r>
                      </m:den>
                    </m:f>
                  </m:oMath>
                </a14:m>
                <a:r>
                  <a:rPr lang="en-US" sz="2800" b="1" dirty="0">
                    <a:solidFill>
                      <a:prstClr val="black"/>
                    </a:solidFill>
                    <a:latin typeface="Times New Roman" pitchFamily="18" charset="0"/>
                    <a:ea typeface="Times New Roman"/>
                    <a:cs typeface="Times New Roman" pitchFamily="18" charset="0"/>
                  </a:rPr>
                  <a:t> </a:t>
                </a:r>
                <a14:m>
                  <m:oMath xmlns:m="http://schemas.openxmlformats.org/officeDocument/2006/math">
                    <m:r>
                      <a:rPr lang="en-US" sz="2800" b="1" i="1">
                        <a:solidFill>
                          <a:prstClr val="black"/>
                        </a:solidFill>
                        <a:latin typeface="Cambria Math"/>
                        <a:ea typeface="Cambria Math"/>
                        <a:cs typeface="Times New Roman" pitchFamily="18" charset="0"/>
                      </a:rPr>
                      <m:t>×</m:t>
                    </m:r>
                  </m:oMath>
                </a14:m>
                <a:r>
                  <a:rPr lang="en-US" sz="2800" b="1" dirty="0">
                    <a:solidFill>
                      <a:prstClr val="black"/>
                    </a:solidFill>
                    <a:latin typeface="Times New Roman" pitchFamily="18" charset="0"/>
                    <a:ea typeface="Times New Roman"/>
                    <a:cs typeface="Times New Roman" pitchFamily="18" charset="0"/>
                  </a:rPr>
                  <a:t> 100    </a:t>
                </a:r>
              </a:p>
              <a:p>
                <a:pPr lvl="1" algn="l" rtl="0">
                  <a:lnSpc>
                    <a:spcPct val="150000"/>
                  </a:lnSpc>
                  <a:spcAft>
                    <a:spcPts val="1000"/>
                  </a:spcAft>
                  <a:buClr>
                    <a:srgbClr val="0BD0D9"/>
                  </a:buClr>
                  <a:buSzPct val="52000"/>
                  <a:buFont typeface="Arial" panose="020B0604020202020204" pitchFamily="34" charset="0"/>
                  <a:buChar char="•"/>
                  <a:tabLst>
                    <a:tab pos="457200" algn="l"/>
                  </a:tabLst>
                </a:pPr>
                <a:r>
                  <a:rPr lang="en-US" sz="2200" b="1" dirty="0">
                    <a:solidFill>
                      <a:srgbClr val="C00000"/>
                    </a:solidFill>
                    <a:latin typeface="Times New Roman" pitchFamily="18" charset="0"/>
                    <a:ea typeface="Times New Roman"/>
                    <a:cs typeface="Times New Roman" pitchFamily="18" charset="0"/>
                  </a:rPr>
                  <a:t>C</a:t>
                </a:r>
                <a:r>
                  <a:rPr lang="en-US" sz="2200" dirty="0">
                    <a:solidFill>
                      <a:prstClr val="black"/>
                    </a:solidFill>
                    <a:latin typeface="Times New Roman" pitchFamily="18" charset="0"/>
                    <a:ea typeface="Times New Roman"/>
                    <a:cs typeface="Times New Roman" pitchFamily="18" charset="0"/>
                  </a:rPr>
                  <a:t>….count of all scores less than the score of interest.</a:t>
                </a:r>
              </a:p>
              <a:p>
                <a:pPr lvl="1" algn="l" rtl="0">
                  <a:lnSpc>
                    <a:spcPct val="150000"/>
                  </a:lnSpc>
                  <a:spcAft>
                    <a:spcPts val="1000"/>
                  </a:spcAft>
                  <a:buClr>
                    <a:srgbClr val="0BD0D9"/>
                  </a:buClr>
                  <a:buSzPct val="52000"/>
                  <a:buFont typeface="Arial" panose="020B0604020202020204" pitchFamily="34" charset="0"/>
                  <a:buChar char="•"/>
                  <a:tabLst>
                    <a:tab pos="457200" algn="l"/>
                  </a:tabLst>
                </a:pPr>
                <a:r>
                  <a:rPr lang="en-US" sz="2200" b="1" dirty="0">
                    <a:solidFill>
                      <a:srgbClr val="C00000"/>
                    </a:solidFill>
                    <a:latin typeface="Times New Roman" pitchFamily="18" charset="0"/>
                    <a:ea typeface="Times New Roman"/>
                    <a:cs typeface="Times New Roman" pitchFamily="18" charset="0"/>
                  </a:rPr>
                  <a:t>f</a:t>
                </a:r>
                <a:r>
                  <a:rPr lang="en-US" sz="2200" dirty="0">
                    <a:solidFill>
                      <a:prstClr val="black"/>
                    </a:solidFill>
                    <a:latin typeface="Times New Roman" pitchFamily="18" charset="0"/>
                    <a:ea typeface="Times New Roman"/>
                    <a:cs typeface="Times New Roman" pitchFamily="18" charset="0"/>
                  </a:rPr>
                  <a:t>……the frequency of score of interest.</a:t>
                </a:r>
              </a:p>
              <a:p>
                <a:pPr lvl="1" algn="l" rtl="0">
                  <a:lnSpc>
                    <a:spcPct val="150000"/>
                  </a:lnSpc>
                  <a:spcAft>
                    <a:spcPts val="1000"/>
                  </a:spcAft>
                  <a:buClr>
                    <a:srgbClr val="0BD0D9"/>
                  </a:buClr>
                  <a:buSzPct val="52000"/>
                  <a:buFont typeface="Arial" panose="020B0604020202020204" pitchFamily="34" charset="0"/>
                  <a:buChar char="•"/>
                  <a:tabLst>
                    <a:tab pos="457200" algn="l"/>
                  </a:tabLst>
                </a:pPr>
                <a:r>
                  <a:rPr lang="en-US" sz="2200" b="1" dirty="0">
                    <a:solidFill>
                      <a:srgbClr val="C00000"/>
                    </a:solidFill>
                    <a:latin typeface="Times New Roman" pitchFamily="18" charset="0"/>
                    <a:ea typeface="Times New Roman"/>
                    <a:cs typeface="Times New Roman" pitchFamily="18" charset="0"/>
                  </a:rPr>
                  <a:t>N</a:t>
                </a:r>
                <a:r>
                  <a:rPr lang="en-US" sz="2200" dirty="0">
                    <a:solidFill>
                      <a:prstClr val="black"/>
                    </a:solidFill>
                    <a:latin typeface="Times New Roman" pitchFamily="18" charset="0"/>
                    <a:ea typeface="Times New Roman"/>
                    <a:cs typeface="Times New Roman" pitchFamily="18" charset="0"/>
                  </a:rPr>
                  <a:t>……the number of examinees in the sample</a:t>
                </a:r>
              </a:p>
              <a:p>
                <a:pPr algn="l" rt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2059158"/>
                <a:ext cx="12540343" cy="3474720"/>
              </a:xfrm>
              <a:blipFill>
                <a:blip r:embed="rId2"/>
                <a:stretch>
                  <a:fillRect l="-972"/>
                </a:stretch>
              </a:blipFill>
            </p:spPr>
            <p:txBody>
              <a:bodyPr/>
              <a:lstStyle/>
              <a:p>
                <a:r>
                  <a:rPr lang="ar-EG">
                    <a:noFill/>
                  </a:rPr>
                  <a:t> </a:t>
                </a:r>
              </a:p>
            </p:txBody>
          </p:sp>
        </mc:Fallback>
      </mc:AlternateContent>
    </p:spTree>
    <p:extLst>
      <p:ext uri="{BB962C8B-B14F-4D97-AF65-F5344CB8AC3E}">
        <p14:creationId xmlns:p14="http://schemas.microsoft.com/office/powerpoint/2010/main" val="640089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26" y="629307"/>
            <a:ext cx="10058400" cy="1371600"/>
          </a:xfrm>
        </p:spPr>
        <p:txBody>
          <a:bodyPr/>
          <a:lstStyle/>
          <a:p>
            <a:pPr marL="0" indent="0" algn="l">
              <a:buNone/>
            </a:pPr>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1921965"/>
                <a:ext cx="10732126" cy="4638492"/>
              </a:xfrm>
            </p:spPr>
            <p:txBody>
              <a:bodyPr>
                <a:normAutofit/>
              </a:bodyPr>
              <a:lstStyle/>
              <a:p>
                <a:pPr marL="0" indent="0" algn="l" rtl="0">
                  <a:lnSpc>
                    <a:spcPct val="150000"/>
                  </a:lnSpc>
                  <a:buNone/>
                </a:pPr>
                <a:r>
                  <a:rPr lang="en-US" dirty="0">
                    <a:latin typeface="Times New Roman" pitchFamily="18" charset="0"/>
                    <a:cs typeface="Times New Roman" pitchFamily="18" charset="0"/>
                  </a:rPr>
                  <a:t>Calculate the </a:t>
                </a:r>
                <a:r>
                  <a:rPr lang="en-US" b="1" dirty="0">
                    <a:solidFill>
                      <a:srgbClr val="C00000"/>
                    </a:solidFill>
                    <a:latin typeface="Times New Roman" pitchFamily="18" charset="0"/>
                    <a:cs typeface="Times New Roman" pitchFamily="18" charset="0"/>
                  </a:rPr>
                  <a:t>Percentile Rank </a:t>
                </a:r>
                <a:r>
                  <a:rPr lang="en-US" dirty="0">
                    <a:latin typeface="Times New Roman" pitchFamily="18" charset="0"/>
                    <a:cs typeface="Times New Roman" pitchFamily="18" charset="0"/>
                  </a:rPr>
                  <a:t>for the student who have 100 marks?                </a:t>
                </a:r>
              </a:p>
              <a:p>
                <a:pPr marL="0" indent="0" algn="l" rtl="0">
                  <a:lnSpc>
                    <a:spcPct val="150000"/>
                  </a:lnSpc>
                  <a:buNone/>
                </a:pPr>
                <a:r>
                  <a:rPr lang="en-US" b="1" dirty="0">
                    <a:latin typeface="Times New Roman" pitchFamily="18" charset="0"/>
                    <a:cs typeface="Times New Roman" pitchFamily="18" charset="0"/>
                  </a:rPr>
                  <a:t>Total number of students = 8.</a:t>
                </a:r>
              </a:p>
              <a:p>
                <a:pPr marL="0" indent="0" algn="l" rtl="0">
                  <a:lnSpc>
                    <a:spcPct val="150000"/>
                  </a:lnSpc>
                  <a:buNone/>
                </a:pPr>
                <a:r>
                  <a:rPr lang="en-US" b="1" dirty="0">
                    <a:solidFill>
                      <a:prstClr val="black"/>
                    </a:solidFill>
                    <a:latin typeface="Times New Roman" pitchFamily="18" charset="0"/>
                    <a:ea typeface="Times New Roman"/>
                    <a:cs typeface="Times New Roman" pitchFamily="18" charset="0"/>
                  </a:rPr>
                  <a:t>Percentile rank  = </a:t>
                </a:r>
                <a14:m>
                  <m:oMath xmlns:m="http://schemas.openxmlformats.org/officeDocument/2006/math">
                    <m:f>
                      <m:fPr>
                        <m:ctrlPr>
                          <a:rPr lang="en-US" sz="2000" b="1" i="1">
                            <a:solidFill>
                              <a:prstClr val="black"/>
                            </a:solidFill>
                            <a:latin typeface="Cambria Math" panose="02040503050406030204" pitchFamily="18" charset="0"/>
                            <a:cs typeface="Times New Roman" pitchFamily="18" charset="0"/>
                          </a:rPr>
                        </m:ctrlPr>
                      </m:fPr>
                      <m:num>
                        <m:r>
                          <a:rPr lang="en-US" sz="2000" b="1" i="1">
                            <a:solidFill>
                              <a:prstClr val="black"/>
                            </a:solidFill>
                            <a:latin typeface="Cambria Math"/>
                            <a:cs typeface="Times New Roman" pitchFamily="18" charset="0"/>
                          </a:rPr>
                          <m:t>𝒄</m:t>
                        </m:r>
                        <m:r>
                          <a:rPr lang="en-US" sz="2000" b="1" i="1">
                            <a:solidFill>
                              <a:prstClr val="black"/>
                            </a:solidFill>
                            <a:latin typeface="Cambria Math"/>
                            <a:cs typeface="Times New Roman" pitchFamily="18" charset="0"/>
                          </a:rPr>
                          <m:t>+</m:t>
                        </m:r>
                        <m:r>
                          <a:rPr lang="en-US" sz="2000" b="1" i="1">
                            <a:solidFill>
                              <a:prstClr val="black"/>
                            </a:solidFill>
                            <a:latin typeface="Cambria Math"/>
                            <a:cs typeface="Times New Roman" pitchFamily="18" charset="0"/>
                          </a:rPr>
                          <m:t>𝟎</m:t>
                        </m:r>
                        <m:r>
                          <a:rPr lang="en-US" sz="2000" b="1" i="1">
                            <a:solidFill>
                              <a:prstClr val="black"/>
                            </a:solidFill>
                            <a:latin typeface="Cambria Math"/>
                            <a:cs typeface="Times New Roman" pitchFamily="18" charset="0"/>
                          </a:rPr>
                          <m:t>.</m:t>
                        </m:r>
                        <m:r>
                          <a:rPr lang="en-US" sz="2000" b="1" i="1">
                            <a:solidFill>
                              <a:prstClr val="black"/>
                            </a:solidFill>
                            <a:latin typeface="Cambria Math"/>
                            <a:cs typeface="Times New Roman" pitchFamily="18" charset="0"/>
                          </a:rPr>
                          <m:t>𝟓</m:t>
                        </m:r>
                        <m:r>
                          <a:rPr lang="en-US" sz="2000" b="1" i="1">
                            <a:solidFill>
                              <a:prstClr val="black"/>
                            </a:solidFill>
                            <a:latin typeface="Cambria Math"/>
                            <a:cs typeface="Times New Roman" pitchFamily="18" charset="0"/>
                          </a:rPr>
                          <m:t>𝒇</m:t>
                        </m:r>
                      </m:num>
                      <m:den>
                        <m:r>
                          <a:rPr lang="en-US" sz="2000" b="1" i="1">
                            <a:solidFill>
                              <a:prstClr val="black"/>
                            </a:solidFill>
                            <a:latin typeface="Cambria Math"/>
                            <a:cs typeface="Times New Roman" pitchFamily="18" charset="0"/>
                          </a:rPr>
                          <m:t>𝑵</m:t>
                        </m:r>
                      </m:den>
                    </m:f>
                  </m:oMath>
                </a14:m>
                <a:r>
                  <a:rPr lang="en-US" b="1" dirty="0">
                    <a:solidFill>
                      <a:prstClr val="black"/>
                    </a:solidFill>
                    <a:latin typeface="Times New Roman" pitchFamily="18" charset="0"/>
                    <a:ea typeface="Times New Roman"/>
                    <a:cs typeface="Times New Roman" pitchFamily="18" charset="0"/>
                  </a:rPr>
                  <a:t> </a:t>
                </a:r>
                <a14:m>
                  <m:oMath xmlns:m="http://schemas.openxmlformats.org/officeDocument/2006/math">
                    <m:r>
                      <a:rPr lang="en-US" b="1" i="1">
                        <a:solidFill>
                          <a:prstClr val="black"/>
                        </a:solidFill>
                        <a:latin typeface="Cambria Math"/>
                        <a:ea typeface="Cambria Math"/>
                        <a:cs typeface="Times New Roman" pitchFamily="18" charset="0"/>
                      </a:rPr>
                      <m:t>×</m:t>
                    </m:r>
                  </m:oMath>
                </a14:m>
                <a:r>
                  <a:rPr lang="en-US" b="1" dirty="0">
                    <a:solidFill>
                      <a:prstClr val="black"/>
                    </a:solidFill>
                    <a:latin typeface="Times New Roman" pitchFamily="18" charset="0"/>
                    <a:ea typeface="Times New Roman"/>
                    <a:cs typeface="Times New Roman" pitchFamily="18" charset="0"/>
                  </a:rPr>
                  <a:t> 100</a:t>
                </a:r>
                <a:endParaRPr lang="en-US" dirty="0">
                  <a:solidFill>
                    <a:srgbClr val="C00000"/>
                  </a:solidFill>
                  <a:latin typeface="Times New Roman" pitchFamily="18" charset="0"/>
                  <a:cs typeface="Times New Roman" pitchFamily="18" charset="0"/>
                </a:endParaRPr>
              </a:p>
              <a:p>
                <a:pPr marL="0" indent="0" algn="l" rtl="0">
                  <a:lnSpc>
                    <a:spcPct val="150000"/>
                  </a:lnSpc>
                  <a:buNone/>
                </a:pPr>
                <a:r>
                  <a:rPr lang="en-US" dirty="0">
                    <a:solidFill>
                      <a:srgbClr val="C00000"/>
                    </a:solidFill>
                    <a:latin typeface="Times New Roman" pitchFamily="18" charset="0"/>
                    <a:cs typeface="Times New Roman" pitchFamily="18" charset="0"/>
                  </a:rPr>
                  <a:t>Percentile rank=</a:t>
                </a:r>
                <a:r>
                  <a:rPr lang="en-US" dirty="0">
                    <a:latin typeface="Times New Roman" pitchFamily="18" charset="0"/>
                    <a:cs typeface="Times New Roman" pitchFamily="18" charset="0"/>
                  </a:rPr>
                  <a:t> {(4+ 0.5 x 1) / 8} x 100</a:t>
                </a:r>
              </a:p>
              <a:p>
                <a:pPr marL="0" indent="0" algn="l" rtl="0">
                  <a:lnSpc>
                    <a:spcPct val="150000"/>
                  </a:lnSpc>
                  <a:buNone/>
                </a:pPr>
                <a:r>
                  <a:rPr lang="en-US" dirty="0">
                    <a:latin typeface="Times New Roman" pitchFamily="18" charset="0"/>
                    <a:cs typeface="Times New Roman" pitchFamily="18" charset="0"/>
                  </a:rPr>
                  <a:t>                      = </a:t>
                </a:r>
                <a:r>
                  <a:rPr lang="en-US" b="1" dirty="0">
                    <a:solidFill>
                      <a:srgbClr val="FF0000"/>
                    </a:solidFill>
                    <a:latin typeface="Times New Roman" pitchFamily="18" charset="0"/>
                    <a:cs typeface="Times New Roman" pitchFamily="18" charset="0"/>
                  </a:rPr>
                  <a:t>56%</a:t>
                </a:r>
              </a:p>
              <a:p>
                <a:pPr marL="0" indent="0" algn="l" rtl="0">
                  <a:lnSpc>
                    <a:spcPct val="150000"/>
                  </a:lnSpc>
                  <a:buNone/>
                </a:pPr>
                <a:r>
                  <a:rPr lang="en-US" sz="2400" dirty="0">
                    <a:effectLst>
                      <a:outerShdw blurRad="38100" dist="38100" dir="2700000" algn="tl">
                        <a:srgbClr val="000000">
                          <a:alpha val="43137"/>
                        </a:srgbClr>
                      </a:outerShdw>
                    </a:effectLst>
                    <a:latin typeface="Times New Roman" pitchFamily="18" charset="0"/>
                    <a:cs typeface="Times New Roman" pitchFamily="18" charset="0"/>
                  </a:rPr>
                  <a:t>The result means that the student score higher than </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56%</a:t>
                </a:r>
                <a:r>
                  <a:rPr lang="en-US" sz="2400" dirty="0">
                    <a:effectLst>
                      <a:outerShdw blurRad="38100" dist="38100" dir="2700000" algn="tl">
                        <a:srgbClr val="000000">
                          <a:alpha val="43137"/>
                        </a:srgbClr>
                      </a:outerShdw>
                    </a:effectLst>
                    <a:latin typeface="Times New Roman" pitchFamily="18" charset="0"/>
                    <a:cs typeface="Times New Roman" pitchFamily="18" charset="0"/>
                  </a:rPr>
                  <a:t> of scores made by students in the group</a:t>
                </a:r>
                <a:r>
                  <a:rPr lang="en-US" sz="2400" dirty="0">
                    <a:latin typeface="Times New Roman" pitchFamily="18" charset="0"/>
                    <a:cs typeface="Times New Roman" pitchFamily="18" charset="0"/>
                  </a:rPr>
                  <a:t>.</a:t>
                </a:r>
              </a:p>
              <a:p>
                <a:pPr algn="l" rt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1921965"/>
                <a:ext cx="10732126" cy="4638492"/>
              </a:xfrm>
              <a:blipFill>
                <a:blip r:embed="rId2"/>
                <a:stretch>
                  <a:fillRect l="-909" r="-1363"/>
                </a:stretch>
              </a:blipFill>
            </p:spPr>
            <p:txBody>
              <a:bodyPr/>
              <a:lstStyle/>
              <a:p>
                <a:r>
                  <a:rPr lang="ar-EG">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794240100"/>
              </p:ext>
            </p:extLst>
          </p:nvPr>
        </p:nvGraphicFramePr>
        <p:xfrm>
          <a:off x="10988910" y="1693693"/>
          <a:ext cx="702758" cy="4019308"/>
        </p:xfrm>
        <a:graphic>
          <a:graphicData uri="http://schemas.openxmlformats.org/drawingml/2006/table">
            <a:tbl>
              <a:tblPr firstRow="1" bandRow="1">
                <a:tableStyleId>{16D9F66E-5EB9-4882-86FB-DCBF35E3C3E4}</a:tableStyleId>
              </a:tblPr>
              <a:tblGrid>
                <a:gridCol w="702758">
                  <a:extLst>
                    <a:ext uri="{9D8B030D-6E8A-4147-A177-3AD203B41FA5}">
                      <a16:colId xmlns:a16="http://schemas.microsoft.com/office/drawing/2014/main" val="1576417604"/>
                    </a:ext>
                  </a:extLst>
                </a:gridCol>
              </a:tblGrid>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600" dirty="0"/>
                        <a:t>Score </a:t>
                      </a:r>
                      <a:endParaRPr lang="en-US" sz="1600" b="1" dirty="0">
                        <a:latin typeface="+mn-lt"/>
                      </a:endParaRPr>
                    </a:p>
                  </a:txBody>
                  <a:tcPr marL="72567" marR="72567" marT="36284" marB="36284"/>
                </a:tc>
                <a:extLst>
                  <a:ext uri="{0D108BD9-81ED-4DB2-BD59-A6C34878D82A}">
                    <a16:rowId xmlns:a16="http://schemas.microsoft.com/office/drawing/2014/main" val="3055061138"/>
                  </a:ext>
                </a:extLst>
              </a:tr>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2500" dirty="0"/>
                        <a:t>90</a:t>
                      </a:r>
                      <a:endParaRPr lang="en-US" sz="2500" dirty="0">
                        <a:latin typeface="+mn-lt"/>
                      </a:endParaRPr>
                    </a:p>
                  </a:txBody>
                  <a:tcPr marL="72567" marR="72567" marT="36284" marB="36284"/>
                </a:tc>
                <a:extLst>
                  <a:ext uri="{0D108BD9-81ED-4DB2-BD59-A6C34878D82A}">
                    <a16:rowId xmlns:a16="http://schemas.microsoft.com/office/drawing/2014/main" val="3093185419"/>
                  </a:ext>
                </a:extLst>
              </a:tr>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2500" dirty="0"/>
                        <a:t>90</a:t>
                      </a:r>
                      <a:endParaRPr lang="en-US" sz="2500" dirty="0">
                        <a:latin typeface="+mn-lt"/>
                      </a:endParaRPr>
                    </a:p>
                  </a:txBody>
                  <a:tcPr marL="72567" marR="72567" marT="36284" marB="36284"/>
                </a:tc>
                <a:extLst>
                  <a:ext uri="{0D108BD9-81ED-4DB2-BD59-A6C34878D82A}">
                    <a16:rowId xmlns:a16="http://schemas.microsoft.com/office/drawing/2014/main" val="168660373"/>
                  </a:ext>
                </a:extLst>
              </a:tr>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1600" kern="1200" dirty="0"/>
                        <a:t>95</a:t>
                      </a:r>
                      <a:endParaRPr lang="en-US" sz="1600" b="1" kern="1200" dirty="0">
                        <a:solidFill>
                          <a:schemeClr val="tx1"/>
                        </a:solidFill>
                        <a:latin typeface="Calibri"/>
                        <a:ea typeface="+mn-ea"/>
                        <a:cs typeface="+mn-cs"/>
                      </a:endParaRPr>
                    </a:p>
                  </a:txBody>
                  <a:tcPr marL="72567" marR="72567" marT="36284" marB="36284"/>
                </a:tc>
                <a:extLst>
                  <a:ext uri="{0D108BD9-81ED-4DB2-BD59-A6C34878D82A}">
                    <a16:rowId xmlns:a16="http://schemas.microsoft.com/office/drawing/2014/main" val="511637221"/>
                  </a:ext>
                </a:extLst>
              </a:tr>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2500" dirty="0"/>
                        <a:t>95</a:t>
                      </a:r>
                      <a:endParaRPr lang="en-US" sz="2500" dirty="0">
                        <a:latin typeface="+mn-lt"/>
                      </a:endParaRPr>
                    </a:p>
                  </a:txBody>
                  <a:tcPr marL="72567" marR="72567" marT="36284" marB="36284"/>
                </a:tc>
                <a:extLst>
                  <a:ext uri="{0D108BD9-81ED-4DB2-BD59-A6C34878D82A}">
                    <a16:rowId xmlns:a16="http://schemas.microsoft.com/office/drawing/2014/main" val="819165661"/>
                  </a:ext>
                </a:extLst>
              </a:tr>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2500" dirty="0"/>
                        <a:t>100</a:t>
                      </a:r>
                      <a:endParaRPr lang="en-US" sz="2500" b="1" dirty="0">
                        <a:solidFill>
                          <a:srgbClr val="FF0000"/>
                        </a:solidFill>
                        <a:latin typeface="+mn-lt"/>
                      </a:endParaRPr>
                    </a:p>
                  </a:txBody>
                  <a:tcPr marL="72567" marR="72567" marT="36284" marB="36284"/>
                </a:tc>
                <a:extLst>
                  <a:ext uri="{0D108BD9-81ED-4DB2-BD59-A6C34878D82A}">
                    <a16:rowId xmlns:a16="http://schemas.microsoft.com/office/drawing/2014/main" val="1994348403"/>
                  </a:ext>
                </a:extLst>
              </a:tr>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2500" dirty="0"/>
                        <a:t>105</a:t>
                      </a:r>
                      <a:endParaRPr lang="en-US" sz="2500" dirty="0">
                        <a:latin typeface="+mn-lt"/>
                      </a:endParaRPr>
                    </a:p>
                  </a:txBody>
                  <a:tcPr marL="72567" marR="72567" marT="36284" marB="36284"/>
                </a:tc>
                <a:extLst>
                  <a:ext uri="{0D108BD9-81ED-4DB2-BD59-A6C34878D82A}">
                    <a16:rowId xmlns:a16="http://schemas.microsoft.com/office/drawing/2014/main" val="1055108298"/>
                  </a:ext>
                </a:extLst>
              </a:tr>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2500" dirty="0"/>
                        <a:t>115</a:t>
                      </a:r>
                      <a:endParaRPr lang="en-US" sz="2500" dirty="0">
                        <a:latin typeface="+mn-lt"/>
                      </a:endParaRPr>
                    </a:p>
                  </a:txBody>
                  <a:tcPr marL="72567" marR="72567" marT="36284" marB="36284"/>
                </a:tc>
                <a:extLst>
                  <a:ext uri="{0D108BD9-81ED-4DB2-BD59-A6C34878D82A}">
                    <a16:rowId xmlns:a16="http://schemas.microsoft.com/office/drawing/2014/main" val="1882140457"/>
                  </a:ext>
                </a:extLst>
              </a:tr>
              <a:tr h="42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n-US" sz="2500" dirty="0"/>
                        <a:t>125</a:t>
                      </a:r>
                      <a:endParaRPr lang="en-US" sz="2500" dirty="0">
                        <a:latin typeface="+mn-lt"/>
                      </a:endParaRPr>
                    </a:p>
                  </a:txBody>
                  <a:tcPr marL="72567" marR="72567" marT="36284" marB="36284"/>
                </a:tc>
                <a:extLst>
                  <a:ext uri="{0D108BD9-81ED-4DB2-BD59-A6C34878D82A}">
                    <a16:rowId xmlns:a16="http://schemas.microsoft.com/office/drawing/2014/main" val="3635058991"/>
                  </a:ext>
                </a:extLst>
              </a:tr>
            </a:tbl>
          </a:graphicData>
        </a:graphic>
      </p:graphicFrame>
    </p:spTree>
    <p:extLst>
      <p:ext uri="{BB962C8B-B14F-4D97-AF65-F5344CB8AC3E}">
        <p14:creationId xmlns:p14="http://schemas.microsoft.com/office/powerpoint/2010/main" val="1829803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24"/>
            <a:ext cx="12075885" cy="1306706"/>
          </a:xfrm>
        </p:spPr>
        <p:txBody>
          <a:bodyPr>
            <a:normAutofit/>
          </a:bodyPr>
          <a:lstStyle/>
          <a:p>
            <a:pPr marL="0" indent="0" algn="l">
              <a:buNone/>
            </a:pPr>
            <a:r>
              <a:rPr lang="en-GB" b="1" dirty="0">
                <a:solidFill>
                  <a:srgbClr val="0070C0"/>
                </a:solidFill>
                <a:latin typeface="+mn-lt"/>
              </a:rPr>
              <a:t>Norm reference interpretation</a:t>
            </a:r>
            <a:endParaRPr lang="en-US" b="1" dirty="0">
              <a:solidFill>
                <a:srgbClr val="0070C0"/>
              </a:solidFill>
              <a:latin typeface="+mn-lt"/>
            </a:endParaRPr>
          </a:p>
        </p:txBody>
      </p:sp>
      <p:sp>
        <p:nvSpPr>
          <p:cNvPr id="3" name="Content Placeholder 2"/>
          <p:cNvSpPr>
            <a:spLocks noGrp="1"/>
          </p:cNvSpPr>
          <p:nvPr>
            <p:ph sz="quarter" idx="13"/>
          </p:nvPr>
        </p:nvSpPr>
        <p:spPr>
          <a:xfrm>
            <a:off x="116114" y="1669143"/>
            <a:ext cx="8032959" cy="5044134"/>
          </a:xfrm>
        </p:spPr>
        <p:txBody>
          <a:bodyPr>
            <a:normAutofit/>
          </a:bodyPr>
          <a:lstStyle/>
          <a:p>
            <a:pPr lvl="0" algn="l" rtl="0">
              <a:lnSpc>
                <a:spcPct val="150000"/>
              </a:lnSpc>
            </a:pPr>
            <a:r>
              <a:rPr lang="en-US" sz="2400" dirty="0"/>
              <a:t>Norm- referenced measures are used when the interest is in evaluating a subject’s performance relative to the performance of other subjects in some well-defined comparison group.</a:t>
            </a:r>
            <a:endParaRPr lang="x-none" sz="2400" dirty="0"/>
          </a:p>
          <a:p>
            <a:pPr algn="l" rtl="0">
              <a:lnSpc>
                <a:spcPct val="150000"/>
              </a:lnSpc>
            </a:pPr>
            <a:r>
              <a:rPr lang="en-GB" sz="2400" dirty="0"/>
              <a:t>Norm-referenced refers to standardized tests that assess competency using norms to interpret and report scores. </a:t>
            </a:r>
          </a:p>
          <a:p>
            <a:pPr algn="l" rtl="0"/>
            <a:endParaRPr lang="en-GB" sz="2400" dirty="0"/>
          </a:p>
          <a:p>
            <a:pPr algn="l" rtl="0"/>
            <a:endParaRPr lang="en-US" sz="2400" dirty="0">
              <a:latin typeface="Times New Roman" panose="02020603050405020304" pitchFamily="18" charset="0"/>
              <a:cs typeface="Times New Roman" panose="02020603050405020304" pitchFamily="18" charset="0"/>
            </a:endParaRPr>
          </a:p>
          <a:p>
            <a:pPr algn="l" rtl="0"/>
            <a:endParaRPr lang="en-US" sz="2400" dirty="0"/>
          </a:p>
        </p:txBody>
      </p:sp>
      <p:pic>
        <p:nvPicPr>
          <p:cNvPr id="5" name="Picture 4">
            <a:extLst>
              <a:ext uri="{FF2B5EF4-FFF2-40B4-BE49-F238E27FC236}">
                <a16:creationId xmlns:a16="http://schemas.microsoft.com/office/drawing/2014/main" id="{6B1C73F0-495F-2EFA-8D43-41DF0A755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073" y="1860792"/>
            <a:ext cx="3697870" cy="2675178"/>
          </a:xfrm>
          <a:prstGeom prst="rect">
            <a:avLst/>
          </a:prstGeom>
        </p:spPr>
      </p:pic>
    </p:spTree>
    <p:extLst>
      <p:ext uri="{BB962C8B-B14F-4D97-AF65-F5344CB8AC3E}">
        <p14:creationId xmlns:p14="http://schemas.microsoft.com/office/powerpoint/2010/main" val="321164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483"/>
            <a:ext cx="12075886" cy="1143000"/>
          </a:xfrm>
        </p:spPr>
        <p:txBody>
          <a:bodyPr>
            <a:normAutofit/>
          </a:bodyPr>
          <a:lstStyle/>
          <a:p>
            <a:pPr marL="0" indent="0" algn="l">
              <a:buNone/>
            </a:pPr>
            <a:r>
              <a:rPr lang="en-GB" sz="3600" b="1" dirty="0">
                <a:solidFill>
                  <a:srgbClr val="0070C0"/>
                </a:solidFill>
                <a:latin typeface="+mn-lt"/>
              </a:rPr>
              <a:t>Importance of interpretation of test scores:</a:t>
            </a:r>
            <a:endParaRPr lang="en-US" sz="3600" b="1" dirty="0">
              <a:solidFill>
                <a:srgbClr val="0070C0"/>
              </a:solidFill>
              <a:latin typeface="+mn-lt"/>
            </a:endParaRPr>
          </a:p>
        </p:txBody>
      </p:sp>
      <p:sp>
        <p:nvSpPr>
          <p:cNvPr id="3" name="Content Placeholder 2"/>
          <p:cNvSpPr>
            <a:spLocks noGrp="1"/>
          </p:cNvSpPr>
          <p:nvPr>
            <p:ph sz="quarter" idx="13"/>
          </p:nvPr>
        </p:nvSpPr>
        <p:spPr>
          <a:xfrm>
            <a:off x="0" y="1045029"/>
            <a:ext cx="12192000" cy="5687488"/>
          </a:xfrm>
        </p:spPr>
        <p:txBody>
          <a:bodyPr>
            <a:normAutofit/>
          </a:bodyPr>
          <a:lstStyle/>
          <a:p>
            <a:pPr marL="0" indent="0" algn="l" rtl="0">
              <a:lnSpc>
                <a:spcPct val="160000"/>
              </a:lnSpc>
              <a:buNone/>
            </a:pPr>
            <a:r>
              <a:rPr lang="en-US" sz="2800" b="1" dirty="0"/>
              <a:t>A Basic knowledge of statistical concepts is required disregard  the interpretations are norm-referenced or criterion-referenced to :</a:t>
            </a:r>
          </a:p>
          <a:p>
            <a:pPr marL="0" indent="0" algn="l" rtl="0">
              <a:lnSpc>
                <a:spcPct val="160000"/>
              </a:lnSpc>
              <a:buNone/>
            </a:pPr>
            <a:r>
              <a:rPr lang="en-US" sz="2800" dirty="0"/>
              <a:t>1- </a:t>
            </a:r>
            <a:r>
              <a:rPr lang="en-GB" sz="2800" dirty="0"/>
              <a:t>Assess the quality of tests </a:t>
            </a:r>
          </a:p>
          <a:p>
            <a:pPr marL="0" indent="0" algn="l" rtl="0">
              <a:lnSpc>
                <a:spcPct val="160000"/>
              </a:lnSpc>
              <a:buNone/>
            </a:pPr>
            <a:r>
              <a:rPr lang="en-GB" sz="2800" dirty="0"/>
              <a:t>2- Understand standardized test scores</a:t>
            </a:r>
          </a:p>
          <a:p>
            <a:pPr marL="0" indent="0" algn="l" rtl="0">
              <a:lnSpc>
                <a:spcPct val="160000"/>
              </a:lnSpc>
              <a:buNone/>
            </a:pPr>
            <a:r>
              <a:rPr lang="en-GB" sz="2800" dirty="0"/>
              <a:t>3- Summarize assessment results.</a:t>
            </a:r>
          </a:p>
          <a:p>
            <a:pPr marL="0" indent="0" algn="l" rtl="0">
              <a:lnSpc>
                <a:spcPct val="160000"/>
              </a:lnSpc>
              <a:buNone/>
            </a:pPr>
            <a:r>
              <a:rPr lang="en-GB" sz="2800" dirty="0"/>
              <a:t>4- Explain test scores to others.</a:t>
            </a:r>
          </a:p>
          <a:p>
            <a:pPr algn="l" rtl="0"/>
            <a:endParaRPr lang="en-US" dirty="0"/>
          </a:p>
        </p:txBody>
      </p:sp>
      <p:pic>
        <p:nvPicPr>
          <p:cNvPr id="7" name="صورة 6">
            <a:extLst>
              <a:ext uri="{FF2B5EF4-FFF2-40B4-BE49-F238E27FC236}">
                <a16:creationId xmlns:a16="http://schemas.microsoft.com/office/drawing/2014/main" id="{7B70D796-4CD3-044C-BF92-707D475D22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9680" y="3693160"/>
            <a:ext cx="4297680" cy="2786406"/>
          </a:xfrm>
          <a:prstGeom prst="rect">
            <a:avLst/>
          </a:prstGeom>
          <a:ln>
            <a:noFill/>
          </a:ln>
          <a:effectLst>
            <a:softEdge rad="112500"/>
          </a:effectLst>
        </p:spPr>
      </p:pic>
    </p:spTree>
    <p:extLst>
      <p:ext uri="{BB962C8B-B14F-4D97-AF65-F5344CB8AC3E}">
        <p14:creationId xmlns:p14="http://schemas.microsoft.com/office/powerpoint/2010/main" val="3244612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46" y="260624"/>
            <a:ext cx="10834099" cy="1371600"/>
          </a:xfrm>
        </p:spPr>
        <p:txBody>
          <a:bodyPr/>
          <a:lstStyle/>
          <a:p>
            <a:pPr marL="0" indent="0" algn="l">
              <a:buNone/>
            </a:pPr>
            <a:r>
              <a:rPr lang="en-GB" sz="4300" b="1" dirty="0">
                <a:solidFill>
                  <a:srgbClr val="0070C0"/>
                </a:solidFill>
                <a:latin typeface="+mn-lt"/>
              </a:rPr>
              <a:t>Criterion Reference Interpretation</a:t>
            </a:r>
            <a:endParaRPr lang="en-US" sz="4300" b="1" dirty="0">
              <a:solidFill>
                <a:srgbClr val="0070C0"/>
              </a:solidFill>
              <a:latin typeface="+mn-lt"/>
            </a:endParaRPr>
          </a:p>
        </p:txBody>
      </p:sp>
      <p:sp>
        <p:nvSpPr>
          <p:cNvPr id="3" name="Content Placeholder 2"/>
          <p:cNvSpPr>
            <a:spLocks noGrp="1"/>
          </p:cNvSpPr>
          <p:nvPr>
            <p:ph sz="quarter" idx="13"/>
          </p:nvPr>
        </p:nvSpPr>
        <p:spPr>
          <a:xfrm>
            <a:off x="428847" y="2256670"/>
            <a:ext cx="7418214" cy="4601330"/>
          </a:xfrm>
        </p:spPr>
        <p:txBody>
          <a:bodyPr>
            <a:normAutofit/>
          </a:bodyPr>
          <a:lstStyle/>
          <a:p>
            <a:pPr algn="l" rtl="0"/>
            <a:r>
              <a:rPr lang="en-US" sz="2400" dirty="0">
                <a:latin typeface="Times New Roman" panose="02020603050405020304" pitchFamily="18" charset="0"/>
                <a:cs typeface="Times New Roman" panose="02020603050405020304" pitchFamily="18" charset="0"/>
              </a:rPr>
              <a:t>Is a type of assessment that evaluates an individual's performance or achievement against a set </a:t>
            </a:r>
            <a:r>
              <a:rPr lang="en-US" sz="2400" b="1" u="sng" dirty="0">
                <a:latin typeface="Times New Roman" panose="02020603050405020304" pitchFamily="18" charset="0"/>
                <a:cs typeface="Times New Roman" panose="02020603050405020304" pitchFamily="18" charset="0"/>
              </a:rPr>
              <a:t>standard or criterion</a:t>
            </a:r>
            <a:endParaRPr lang="en-GB" sz="2400" b="1" u="sng" dirty="0"/>
          </a:p>
          <a:p>
            <a:pPr algn="l" rtl="0"/>
            <a:r>
              <a:rPr lang="en-US" sz="2400" dirty="0">
                <a:latin typeface="Times New Roman" panose="02020603050405020304" pitchFamily="18" charset="0"/>
                <a:cs typeface="Times New Roman" panose="02020603050405020304" pitchFamily="18" charset="0"/>
              </a:rPr>
              <a:t>The focus is on the mastery of specific </a:t>
            </a:r>
            <a:r>
              <a:rPr lang="en-US" sz="2400" b="1" dirty="0">
                <a:solidFill>
                  <a:schemeClr val="accent5">
                    <a:lumMod val="75000"/>
                  </a:schemeClr>
                </a:solidFill>
                <a:latin typeface="Times New Roman" panose="02020603050405020304" pitchFamily="18" charset="0"/>
                <a:cs typeface="Times New Roman" panose="02020603050405020304" pitchFamily="18" charset="0"/>
              </a:rPr>
              <a:t>knowledge, skills, or abilities </a:t>
            </a:r>
            <a:r>
              <a:rPr lang="en-US" sz="2400" dirty="0">
                <a:latin typeface="Times New Roman" panose="02020603050405020304" pitchFamily="18" charset="0"/>
                <a:cs typeface="Times New Roman" panose="02020603050405020304" pitchFamily="18" charset="0"/>
              </a:rPr>
              <a:t>rather than a comparison to the performance of others</a:t>
            </a:r>
          </a:p>
          <a:p>
            <a:pPr algn="l" rtl="0"/>
            <a:r>
              <a:rPr lang="en-US" sz="2400" dirty="0">
                <a:latin typeface="Times New Roman" panose="02020603050405020304" pitchFamily="18" charset="0"/>
                <a:cs typeface="Times New Roman" panose="02020603050405020304" pitchFamily="18" charset="0"/>
              </a:rPr>
              <a:t>The criterion or standard can be established through various means, such as expert judgment, industry standards, or a consensus of stakeholders.</a:t>
            </a:r>
            <a:endParaRPr lang="en-US" sz="2400" dirty="0"/>
          </a:p>
        </p:txBody>
      </p:sp>
      <p:pic>
        <p:nvPicPr>
          <p:cNvPr id="5" name="Picture 4">
            <a:extLst>
              <a:ext uri="{FF2B5EF4-FFF2-40B4-BE49-F238E27FC236}">
                <a16:creationId xmlns:a16="http://schemas.microsoft.com/office/drawing/2014/main" id="{41EC4FEF-8FCF-D62D-CEE9-FCD93C576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185" y="1463040"/>
            <a:ext cx="4049968" cy="4331704"/>
          </a:xfrm>
          <a:prstGeom prst="rect">
            <a:avLst/>
          </a:prstGeom>
        </p:spPr>
      </p:pic>
    </p:spTree>
    <p:extLst>
      <p:ext uri="{BB962C8B-B14F-4D97-AF65-F5344CB8AC3E}">
        <p14:creationId xmlns:p14="http://schemas.microsoft.com/office/powerpoint/2010/main" val="3013963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32" y="539077"/>
            <a:ext cx="10058400" cy="1371600"/>
          </a:xfrm>
        </p:spPr>
        <p:txBody>
          <a:bodyPr>
            <a:normAutofit fontScale="90000"/>
          </a:bodyPr>
          <a:lstStyle/>
          <a:p>
            <a:pPr marL="0" indent="0" algn="l">
              <a:buNone/>
            </a:pPr>
            <a:r>
              <a:rPr lang="en-GB" sz="4800" b="1" dirty="0">
                <a:solidFill>
                  <a:srgbClr val="0070C0"/>
                </a:solidFill>
                <a:latin typeface="+mn-lt"/>
              </a:rPr>
              <a:t>Criterion Reference Interpretation</a:t>
            </a:r>
            <a:endParaRPr lang="en-US" dirty="0">
              <a:solidFill>
                <a:srgbClr val="0070C0"/>
              </a:solidFill>
              <a:latin typeface="+mn-lt"/>
            </a:endParaRPr>
          </a:p>
        </p:txBody>
      </p:sp>
      <p:sp>
        <p:nvSpPr>
          <p:cNvPr id="3" name="Content Placeholder 2"/>
          <p:cNvSpPr>
            <a:spLocks noGrp="1"/>
          </p:cNvSpPr>
          <p:nvPr>
            <p:ph sz="quarter" idx="13"/>
          </p:nvPr>
        </p:nvSpPr>
        <p:spPr>
          <a:xfrm>
            <a:off x="543463" y="2040074"/>
            <a:ext cx="10912415" cy="3687866"/>
          </a:xfrm>
        </p:spPr>
        <p:txBody>
          <a:bodyPr>
            <a:normAutofit/>
          </a:bodyPr>
          <a:lstStyle/>
          <a:p>
            <a:pPr lvl="0" algn="l" rtl="0"/>
            <a:r>
              <a:rPr lang="en-US" sz="2400" dirty="0">
                <a:latin typeface="Times New Roman" panose="02020603050405020304" pitchFamily="18" charset="0"/>
                <a:cs typeface="Times New Roman" panose="02020603050405020304" pitchFamily="18" charset="0"/>
              </a:rPr>
              <a:t>Criterion-referenced measurement is often used in educational settings to assess student learning and achievement. </a:t>
            </a:r>
          </a:p>
          <a:p>
            <a:pPr marL="0" lvl="0" indent="0" algn="l" rtl="0">
              <a:buNone/>
            </a:pPr>
            <a:endParaRPr lang="en-US" sz="2400" dirty="0">
              <a:latin typeface="Times New Roman" panose="02020603050405020304" pitchFamily="18" charset="0"/>
              <a:cs typeface="Times New Roman" panose="02020603050405020304" pitchFamily="18" charset="0"/>
            </a:endParaRPr>
          </a:p>
          <a:p>
            <a:pPr lvl="0" algn="l" rtl="0"/>
            <a:r>
              <a:rPr lang="en-US" sz="2400" dirty="0">
                <a:latin typeface="Times New Roman" panose="02020603050405020304" pitchFamily="18" charset="0"/>
                <a:cs typeface="Times New Roman" panose="02020603050405020304" pitchFamily="18" charset="0"/>
              </a:rPr>
              <a:t>Criterion-referenced measurement also used to determine an object’s status in relation to some specific attribute or property.</a:t>
            </a:r>
          </a:p>
          <a:p>
            <a:pPr lvl="0" algn="l" rtl="0"/>
            <a:endParaRPr lang="en-US" sz="2400" dirty="0">
              <a:latin typeface="Times New Roman" panose="02020603050405020304" pitchFamily="18" charset="0"/>
              <a:cs typeface="Times New Roman" panose="02020603050405020304" pitchFamily="18" charset="0"/>
            </a:endParaRPr>
          </a:p>
          <a:p>
            <a:pPr lvl="0" algn="l" rtl="0"/>
            <a:r>
              <a:rPr lang="en-US" sz="2400" dirty="0">
                <a:latin typeface="Times New Roman" panose="02020603050405020304" pitchFamily="18" charset="0"/>
                <a:cs typeface="Times New Roman" panose="02020603050405020304" pitchFamily="18" charset="0"/>
              </a:rPr>
              <a:t>One of the main benefits, it provides a clear indication of what an individual knows or is able to do</a:t>
            </a:r>
          </a:p>
          <a:p>
            <a:pPr algn="l" rtl="0"/>
            <a:endParaRPr lang="en-US" sz="2400" dirty="0"/>
          </a:p>
        </p:txBody>
      </p:sp>
    </p:spTree>
    <p:extLst>
      <p:ext uri="{BB962C8B-B14F-4D97-AF65-F5344CB8AC3E}">
        <p14:creationId xmlns:p14="http://schemas.microsoft.com/office/powerpoint/2010/main" val="2998223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44539" cy="827314"/>
          </a:xfrm>
        </p:spPr>
        <p:txBody>
          <a:bodyPr/>
          <a:lstStyle/>
          <a:p>
            <a:pPr marL="0" indent="0" algn="l">
              <a:buNone/>
            </a:pPr>
            <a:r>
              <a:rPr lang="en-GB" dirty="0"/>
              <a:t>Test scoring</a:t>
            </a:r>
            <a:endParaRPr lang="en-US" dirty="0"/>
          </a:p>
        </p:txBody>
      </p:sp>
      <p:sp>
        <p:nvSpPr>
          <p:cNvPr id="3" name="Content Placeholder 2"/>
          <p:cNvSpPr>
            <a:spLocks noGrp="1"/>
          </p:cNvSpPr>
          <p:nvPr>
            <p:ph sz="quarter" idx="13"/>
          </p:nvPr>
        </p:nvSpPr>
        <p:spPr>
          <a:xfrm>
            <a:off x="0" y="1291772"/>
            <a:ext cx="12192000" cy="5718628"/>
          </a:xfrm>
        </p:spPr>
        <p:txBody>
          <a:bodyPr>
            <a:normAutofit/>
          </a:bodyPr>
          <a:lstStyle/>
          <a:p>
            <a:pPr algn="l" rtl="0"/>
            <a:r>
              <a:rPr lang="en-GB" sz="2800" dirty="0"/>
              <a:t>Test scores are determined by a student’s performance in the various Items of a Test. Individual item scores can be tallied using different methods to produce the final test result. </a:t>
            </a:r>
            <a:endParaRPr lang="ar-SA" sz="2800" dirty="0"/>
          </a:p>
          <a:p>
            <a:pPr algn="l" rtl="0"/>
            <a:endParaRPr lang="ar-SA" sz="2800" dirty="0">
              <a:solidFill>
                <a:srgbClr val="FF0000"/>
              </a:solidFill>
            </a:endParaRPr>
          </a:p>
          <a:p>
            <a:pPr algn="l" rtl="0"/>
            <a:r>
              <a:rPr lang="en-GB" sz="2800" dirty="0">
                <a:solidFill>
                  <a:srgbClr val="FF0000"/>
                </a:solidFill>
              </a:rPr>
              <a:t>The scoring method to be employed for a specific test is defined after that test has been created, before it can be used in an assessment. </a:t>
            </a:r>
            <a:endParaRPr lang="ar-SA" sz="2800" dirty="0">
              <a:solidFill>
                <a:srgbClr val="FF0000"/>
              </a:solidFill>
            </a:endParaRPr>
          </a:p>
          <a:p>
            <a:pPr algn="l" rtl="0">
              <a:buFont typeface="Wingdings" panose="05000000000000000000" pitchFamily="2" charset="2"/>
              <a:buChar char="Ø"/>
            </a:pPr>
            <a:r>
              <a:rPr lang="en-GB" sz="2800" dirty="0"/>
              <a:t>calculate a score based on the ratio of </a:t>
            </a:r>
            <a:r>
              <a:rPr lang="en-GB" sz="2800" b="1" dirty="0"/>
              <a:t>correct to incorrect responses</a:t>
            </a:r>
            <a:endParaRPr lang="en-GB" sz="2800" dirty="0"/>
          </a:p>
          <a:p>
            <a:pPr algn="l" rtl="0">
              <a:buFont typeface="Wingdings" panose="05000000000000000000" pitchFamily="2" charset="2"/>
              <a:buChar char="Ø"/>
            </a:pPr>
            <a:r>
              <a:rPr lang="en-GB" sz="2800" dirty="0"/>
              <a:t>generate a </a:t>
            </a:r>
            <a:r>
              <a:rPr lang="en-GB" sz="2800" b="1" dirty="0"/>
              <a:t>PASS or FAIL</a:t>
            </a:r>
            <a:endParaRPr lang="en-GB" sz="2800" dirty="0"/>
          </a:p>
          <a:p>
            <a:pPr algn="l" rtl="0">
              <a:buFont typeface="Wingdings" panose="05000000000000000000" pitchFamily="2" charset="2"/>
              <a:buChar char="Ø"/>
            </a:pPr>
            <a:r>
              <a:rPr lang="en-GB" sz="2800" dirty="0"/>
              <a:t>apply a method which is </a:t>
            </a:r>
            <a:r>
              <a:rPr lang="en-GB" sz="2800" b="1" dirty="0"/>
              <a:t>defined externally </a:t>
            </a:r>
            <a:r>
              <a:rPr lang="en-GB" sz="2800" dirty="0"/>
              <a:t>(and imported)</a:t>
            </a:r>
          </a:p>
          <a:p>
            <a:pPr algn="l" rtl="0">
              <a:buFont typeface="Wingdings" panose="05000000000000000000" pitchFamily="2" charset="2"/>
              <a:buChar char="Ø"/>
            </a:pPr>
            <a:r>
              <a:rPr lang="en-GB" sz="2800" dirty="0"/>
              <a:t>calculate </a:t>
            </a:r>
            <a:r>
              <a:rPr lang="en-GB" sz="2800" b="1" dirty="0"/>
              <a:t>no score </a:t>
            </a:r>
            <a:r>
              <a:rPr lang="en-GB" sz="2800" dirty="0"/>
              <a:t>at all</a:t>
            </a:r>
            <a:endParaRPr lang="en-US" sz="2800" dirty="0"/>
          </a:p>
        </p:txBody>
      </p:sp>
    </p:spTree>
    <p:extLst>
      <p:ext uri="{BB962C8B-B14F-4D97-AF65-F5344CB8AC3E}">
        <p14:creationId xmlns:p14="http://schemas.microsoft.com/office/powerpoint/2010/main" val="1777867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56" y="218644"/>
            <a:ext cx="10058400" cy="1371600"/>
          </a:xfrm>
        </p:spPr>
        <p:txBody>
          <a:bodyPr/>
          <a:lstStyle/>
          <a:p>
            <a:pPr marL="0" indent="0" algn="l">
              <a:buNone/>
            </a:pPr>
            <a:r>
              <a:rPr lang="en-GB" sz="4300" b="1" dirty="0">
                <a:solidFill>
                  <a:srgbClr val="0070C0"/>
                </a:solidFill>
                <a:latin typeface="+mn-lt"/>
              </a:rPr>
              <a:t>Standardized Test:</a:t>
            </a:r>
            <a:endParaRPr lang="en-US" sz="4300" b="1" dirty="0">
              <a:solidFill>
                <a:srgbClr val="0070C0"/>
              </a:solidFill>
              <a:latin typeface="+mn-lt"/>
            </a:endParaRPr>
          </a:p>
        </p:txBody>
      </p:sp>
      <p:sp>
        <p:nvSpPr>
          <p:cNvPr id="3" name="Content Placeholder 2"/>
          <p:cNvSpPr>
            <a:spLocks noGrp="1"/>
          </p:cNvSpPr>
          <p:nvPr>
            <p:ph sz="quarter" idx="13"/>
          </p:nvPr>
        </p:nvSpPr>
        <p:spPr>
          <a:xfrm>
            <a:off x="385156" y="1443901"/>
            <a:ext cx="11114116" cy="5195455"/>
          </a:xfrm>
        </p:spPr>
        <p:txBody>
          <a:bodyPr>
            <a:normAutofit/>
          </a:bodyPr>
          <a:lstStyle/>
          <a:p>
            <a:pPr algn="l" rtl="0"/>
            <a:r>
              <a:rPr lang="en-GB" sz="2200" dirty="0"/>
              <a:t>Standardized tests are </a:t>
            </a:r>
            <a:r>
              <a:rPr lang="en-GB" sz="2200" u="sng" dirty="0"/>
              <a:t>more relevant to general</a:t>
            </a:r>
            <a:r>
              <a:rPr lang="en-GB" sz="2200" dirty="0"/>
              <a:t>.</a:t>
            </a:r>
          </a:p>
          <a:p>
            <a:pPr algn="l" rtl="0"/>
            <a:endParaRPr lang="en-GB" sz="2200" dirty="0"/>
          </a:p>
          <a:p>
            <a:pPr algn="l" rtl="0"/>
            <a:r>
              <a:rPr lang="en-GB" sz="2200" dirty="0"/>
              <a:t>Results of standardized tests </a:t>
            </a:r>
            <a:r>
              <a:rPr lang="en-GB" sz="2200" u="sng" dirty="0"/>
              <a:t>usually used to make norm-referenced interpretations. </a:t>
            </a:r>
          </a:p>
          <a:p>
            <a:pPr algn="l" rtl="0"/>
            <a:endParaRPr lang="en-GB" sz="2200" dirty="0"/>
          </a:p>
          <a:p>
            <a:pPr algn="l" rtl="0"/>
            <a:r>
              <a:rPr lang="en-GB" sz="2200" dirty="0"/>
              <a:t>It is more appropriate </a:t>
            </a:r>
            <a:r>
              <a:rPr lang="en-GB" sz="2200" u="sng" dirty="0"/>
              <a:t>for evaluations of groups </a:t>
            </a:r>
            <a:r>
              <a:rPr lang="en-GB" sz="2200" dirty="0"/>
              <a:t>rather than individuals. </a:t>
            </a:r>
          </a:p>
          <a:p>
            <a:pPr marL="0" indent="0" algn="l" rtl="0">
              <a:buNone/>
            </a:pPr>
            <a:endParaRPr lang="en-GB" sz="2200" dirty="0"/>
          </a:p>
          <a:p>
            <a:pPr algn="l" rtl="0"/>
            <a:r>
              <a:rPr lang="en-GB" sz="2200" dirty="0"/>
              <a:t>Standardized test scores should not be used </a:t>
            </a:r>
            <a:r>
              <a:rPr lang="en-GB" sz="2200" u="sng" dirty="0"/>
              <a:t>to determine grades for a specific course</a:t>
            </a:r>
            <a:r>
              <a:rPr lang="en-GB" sz="2200" dirty="0"/>
              <a:t> or </a:t>
            </a:r>
            <a:r>
              <a:rPr lang="en-GB" sz="2200" u="sng" dirty="0"/>
              <a:t>to make a decision </a:t>
            </a:r>
            <a:r>
              <a:rPr lang="en-GB" sz="2200" dirty="0"/>
              <a:t>to hire, promote, or terminate an employee. </a:t>
            </a:r>
          </a:p>
          <a:p>
            <a:pPr algn="l" rtl="0"/>
            <a:endParaRPr lang="en-GB" sz="2200" dirty="0"/>
          </a:p>
          <a:p>
            <a:pPr algn="l" rtl="0"/>
            <a:r>
              <a:rPr lang="en-GB" sz="2200" dirty="0"/>
              <a:t>Standardized tests provide </a:t>
            </a:r>
            <a:r>
              <a:rPr lang="en-GB" sz="2200" b="1" u="sng" dirty="0">
                <a:solidFill>
                  <a:srgbClr val="C00000"/>
                </a:solidFill>
              </a:rPr>
              <a:t>gross</a:t>
            </a:r>
            <a:r>
              <a:rPr lang="en-GB" sz="2200" u="sng" dirty="0"/>
              <a:t> , not precise, data about achievement</a:t>
            </a:r>
            <a:r>
              <a:rPr lang="en-GB" sz="2200" dirty="0"/>
              <a:t>.</a:t>
            </a:r>
          </a:p>
          <a:p>
            <a:pPr algn="l" rtl="0"/>
            <a:endParaRPr lang="en-GB" dirty="0"/>
          </a:p>
        </p:txBody>
      </p:sp>
      <p:pic>
        <p:nvPicPr>
          <p:cNvPr id="4" name="Picture 3">
            <a:extLst>
              <a:ext uri="{FF2B5EF4-FFF2-40B4-BE49-F238E27FC236}">
                <a16:creationId xmlns:a16="http://schemas.microsoft.com/office/drawing/2014/main" id="{239C66AA-D02B-1281-A284-00F4435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7469" y="324196"/>
            <a:ext cx="2619375" cy="1743075"/>
          </a:xfrm>
          <a:prstGeom prst="rect">
            <a:avLst/>
          </a:prstGeom>
        </p:spPr>
      </p:pic>
    </p:spTree>
    <p:extLst>
      <p:ext uri="{BB962C8B-B14F-4D97-AF65-F5344CB8AC3E}">
        <p14:creationId xmlns:p14="http://schemas.microsoft.com/office/powerpoint/2010/main" val="2328377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187"/>
            <a:ext cx="12192000" cy="1064460"/>
          </a:xfrm>
        </p:spPr>
        <p:txBody>
          <a:bodyPr>
            <a:normAutofit fontScale="90000"/>
          </a:bodyPr>
          <a:lstStyle/>
          <a:p>
            <a:pPr marL="0" indent="0" algn="l">
              <a:buNone/>
            </a:pPr>
            <a:r>
              <a:rPr lang="en-GB" b="1" dirty="0">
                <a:solidFill>
                  <a:srgbClr val="0070C0"/>
                </a:solidFill>
              </a:rPr>
              <a:t>Interpreting the Results of Standardized Tests </a:t>
            </a:r>
            <a:endParaRPr lang="en-US" b="1" dirty="0">
              <a:solidFill>
                <a:srgbClr val="0070C0"/>
              </a:solidFill>
            </a:endParaRPr>
          </a:p>
        </p:txBody>
      </p:sp>
      <p:sp>
        <p:nvSpPr>
          <p:cNvPr id="3" name="Content Placeholder 2"/>
          <p:cNvSpPr>
            <a:spLocks noGrp="1"/>
          </p:cNvSpPr>
          <p:nvPr>
            <p:ph sz="quarter" idx="13"/>
          </p:nvPr>
        </p:nvSpPr>
        <p:spPr>
          <a:xfrm>
            <a:off x="0" y="1349829"/>
            <a:ext cx="9608457" cy="5508171"/>
          </a:xfrm>
        </p:spPr>
        <p:txBody>
          <a:bodyPr>
            <a:normAutofit/>
          </a:bodyPr>
          <a:lstStyle/>
          <a:p>
            <a:pPr algn="l" rtl="0"/>
            <a:r>
              <a:rPr lang="en-GB" sz="2800" dirty="0"/>
              <a:t>Actual differences in performance and achievement are reflected in large score differences.</a:t>
            </a:r>
          </a:p>
          <a:p>
            <a:pPr algn="l" rtl="0"/>
            <a:endParaRPr lang="en-GB" sz="2800" dirty="0"/>
          </a:p>
          <a:p>
            <a:pPr algn="l" rtl="0"/>
            <a:r>
              <a:rPr lang="en-GB" sz="2800" dirty="0"/>
              <a:t>Standardized test results usually are reported in derived scores such as percentile ranks, standard scores, and norm group scores</a:t>
            </a:r>
          </a:p>
          <a:p>
            <a:pPr marL="0" indent="0" algn="l" rtl="0">
              <a:buNone/>
            </a:pPr>
            <a:endParaRPr lang="en-GB" sz="2800" dirty="0"/>
          </a:p>
          <a:p>
            <a:pPr algn="l" rtl="0"/>
            <a:r>
              <a:rPr lang="en-GB" sz="2800" dirty="0"/>
              <a:t>The teacher should select the norm group that most closely matches the group whose scores will be compared to it.</a:t>
            </a:r>
          </a:p>
          <a:p>
            <a:pPr algn="l" rtl="0"/>
            <a:endParaRPr lang="en-GB" sz="2300" dirty="0"/>
          </a:p>
          <a:p>
            <a:pPr algn="l" rtl="0"/>
            <a:endParaRPr lang="en-US" dirty="0"/>
          </a:p>
        </p:txBody>
      </p:sp>
      <p:pic>
        <p:nvPicPr>
          <p:cNvPr id="5" name="Picture 4">
            <a:extLst>
              <a:ext uri="{FF2B5EF4-FFF2-40B4-BE49-F238E27FC236}">
                <a16:creationId xmlns:a16="http://schemas.microsoft.com/office/drawing/2014/main" id="{FE5AC761-298B-7F0B-DEC0-174756464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9155" y="4648708"/>
            <a:ext cx="2619375" cy="1743075"/>
          </a:xfrm>
          <a:prstGeom prst="rect">
            <a:avLst/>
          </a:prstGeom>
        </p:spPr>
      </p:pic>
    </p:spTree>
    <p:extLst>
      <p:ext uri="{BB962C8B-B14F-4D97-AF65-F5344CB8AC3E}">
        <p14:creationId xmlns:p14="http://schemas.microsoft.com/office/powerpoint/2010/main" val="269119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5EA18-C745-E342-E191-B58C6E0BE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857C3-90E4-4172-D5E9-3CCA423ED3D9}"/>
              </a:ext>
            </a:extLst>
          </p:cNvPr>
          <p:cNvSpPr>
            <a:spLocks noGrp="1"/>
          </p:cNvSpPr>
          <p:nvPr>
            <p:ph type="title"/>
          </p:nvPr>
        </p:nvSpPr>
        <p:spPr>
          <a:xfrm>
            <a:off x="0" y="0"/>
            <a:ext cx="12192000" cy="1242647"/>
          </a:xfrm>
        </p:spPr>
        <p:txBody>
          <a:bodyPr>
            <a:normAutofit/>
          </a:bodyPr>
          <a:lstStyle/>
          <a:p>
            <a:pPr marL="0" indent="0" algn="l">
              <a:buNone/>
            </a:pPr>
            <a:r>
              <a:rPr kumimoji="0" lang="en-US" sz="3600" b="1" i="0" u="none" strike="noStrike" kern="0" cap="none" spc="0" normalizeH="0" baseline="0" noProof="0" dirty="0">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Steps of technology integration in test interpretation:</a:t>
            </a:r>
            <a:endParaRPr lang="en-US" b="1" dirty="0">
              <a:solidFill>
                <a:srgbClr val="0070C0"/>
              </a:solidFill>
            </a:endParaRPr>
          </a:p>
        </p:txBody>
      </p:sp>
      <p:graphicFrame>
        <p:nvGraphicFramePr>
          <p:cNvPr id="8" name="Content Placeholder 7">
            <a:extLst>
              <a:ext uri="{FF2B5EF4-FFF2-40B4-BE49-F238E27FC236}">
                <a16:creationId xmlns:a16="http://schemas.microsoft.com/office/drawing/2014/main" id="{678AE294-C4B8-C358-1A3C-DD5651E77CA4}"/>
              </a:ext>
            </a:extLst>
          </p:cNvPr>
          <p:cNvGraphicFramePr>
            <a:graphicFrameLocks noGrp="1"/>
          </p:cNvGraphicFramePr>
          <p:nvPr>
            <p:ph sz="quarter" idx="13"/>
            <p:extLst>
              <p:ext uri="{D42A27DB-BD31-4B8C-83A1-F6EECF244321}">
                <p14:modId xmlns:p14="http://schemas.microsoft.com/office/powerpoint/2010/main" val="1393095663"/>
              </p:ext>
            </p:extLst>
          </p:nvPr>
        </p:nvGraphicFramePr>
        <p:xfrm>
          <a:off x="0" y="885370"/>
          <a:ext cx="12003313" cy="5834743"/>
        </p:xfrm>
        <a:graphic>
          <a:graphicData uri="http://schemas.openxmlformats.org/drawingml/2006/table">
            <a:tbl>
              <a:tblPr rtl="1" firstRow="1" firstCol="1" bandRow="1">
                <a:tableStyleId>{5C22544A-7EE6-4342-B048-85BDC9FD1C3A}</a:tableStyleId>
              </a:tblPr>
              <a:tblGrid>
                <a:gridCol w="6480574">
                  <a:extLst>
                    <a:ext uri="{9D8B030D-6E8A-4147-A177-3AD203B41FA5}">
                      <a16:colId xmlns:a16="http://schemas.microsoft.com/office/drawing/2014/main" val="1135671416"/>
                    </a:ext>
                  </a:extLst>
                </a:gridCol>
                <a:gridCol w="5522739">
                  <a:extLst>
                    <a:ext uri="{9D8B030D-6E8A-4147-A177-3AD203B41FA5}">
                      <a16:colId xmlns:a16="http://schemas.microsoft.com/office/drawing/2014/main" val="100897232"/>
                    </a:ext>
                  </a:extLst>
                </a:gridCol>
              </a:tblGrid>
              <a:tr h="433863">
                <a:tc>
                  <a:txBody>
                    <a:bodyPr/>
                    <a:lstStyle/>
                    <a:p>
                      <a:pPr algn="l" rtl="1">
                        <a:lnSpc>
                          <a:spcPct val="115000"/>
                        </a:lnSpc>
                        <a:spcAft>
                          <a:spcPts val="800"/>
                        </a:spcAft>
                        <a:buNone/>
                      </a:pPr>
                      <a:r>
                        <a:rPr lang="en-US" sz="2400" kern="100">
                          <a:effectLst/>
                        </a:rPr>
                        <a:t>through</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rtl="1">
                        <a:lnSpc>
                          <a:spcPct val="115000"/>
                        </a:lnSpc>
                        <a:spcAft>
                          <a:spcPts val="800"/>
                        </a:spcAft>
                        <a:buNone/>
                      </a:pPr>
                      <a:r>
                        <a:rPr lang="en-US" sz="2400" kern="100" dirty="0">
                          <a:effectLst/>
                        </a:rPr>
                        <a:t>steps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88729708"/>
                  </a:ext>
                </a:extLst>
              </a:tr>
              <a:tr h="433863">
                <a:tc>
                  <a:txBody>
                    <a:bodyPr/>
                    <a:lstStyle/>
                    <a:p>
                      <a:pPr algn="l" rtl="1">
                        <a:lnSpc>
                          <a:spcPct val="115000"/>
                        </a:lnSpc>
                        <a:spcAft>
                          <a:spcPts val="800"/>
                        </a:spcAft>
                        <a:buNone/>
                      </a:pPr>
                      <a:r>
                        <a:rPr lang="en-US" sz="2400" kern="100">
                          <a:effectLst/>
                        </a:rPr>
                        <a:t>Excel or Google Sheets</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rtl="0">
                        <a:lnSpc>
                          <a:spcPct val="115000"/>
                        </a:lnSpc>
                        <a:spcAft>
                          <a:spcPts val="800"/>
                        </a:spcAft>
                        <a:buNone/>
                      </a:pPr>
                      <a:r>
                        <a:rPr lang="ar-SA" sz="2400" kern="100" dirty="0">
                          <a:effectLst/>
                        </a:rPr>
                        <a:t> </a:t>
                      </a:r>
                      <a:r>
                        <a:rPr lang="en-US" sz="2400" kern="100" dirty="0">
                          <a:effectLst/>
                        </a:rPr>
                        <a:t>1-Organize Your Data</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94484913"/>
                  </a:ext>
                </a:extLst>
              </a:tr>
              <a:tr h="1923385">
                <a:tc>
                  <a:txBody>
                    <a:bodyPr/>
                    <a:lstStyle/>
                    <a:p>
                      <a:pPr marL="228600" algn="l" rtl="1">
                        <a:lnSpc>
                          <a:spcPct val="115000"/>
                        </a:lnSpc>
                        <a:spcAft>
                          <a:spcPts val="800"/>
                        </a:spcAft>
                        <a:buNone/>
                        <a:tabLst>
                          <a:tab pos="457200" algn="l"/>
                        </a:tabLst>
                      </a:pPr>
                      <a:r>
                        <a:rPr lang="en-US" sz="2400" kern="100">
                          <a:effectLst/>
                        </a:rPr>
                        <a:t>averages, highest/lowest scores, pass/fail rates, mode, median, and mean .</a:t>
                      </a:r>
                    </a:p>
                    <a:p>
                      <a:pPr algn="l" rtl="1">
                        <a:lnSpc>
                          <a:spcPct val="115000"/>
                        </a:lnSpc>
                        <a:spcAft>
                          <a:spcPts val="800"/>
                        </a:spcAft>
                        <a:buNone/>
                      </a:pPr>
                      <a:r>
                        <a:rPr lang="ar-SA" sz="2400" kern="100">
                          <a:effectLst/>
                        </a:rPr>
                        <a:t> </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rtl="0">
                        <a:lnSpc>
                          <a:spcPct val="115000"/>
                        </a:lnSpc>
                        <a:spcAft>
                          <a:spcPts val="800"/>
                        </a:spcAft>
                        <a:buNone/>
                      </a:pPr>
                      <a:r>
                        <a:rPr lang="en-US" sz="2400" kern="100" dirty="0">
                          <a:effectLst/>
                        </a:rPr>
                        <a:t>2-Use Spreadsheet Functions for Quick Insights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2452761"/>
                  </a:ext>
                </a:extLst>
              </a:tr>
              <a:tr h="433863">
                <a:tc>
                  <a:txBody>
                    <a:bodyPr/>
                    <a:lstStyle/>
                    <a:p>
                      <a:pPr algn="l" rtl="1">
                        <a:lnSpc>
                          <a:spcPct val="115000"/>
                        </a:lnSpc>
                        <a:spcAft>
                          <a:spcPts val="800"/>
                        </a:spcAft>
                        <a:buNone/>
                      </a:pPr>
                      <a:r>
                        <a:rPr lang="en-US" sz="2400" kern="100">
                          <a:effectLst/>
                        </a:rPr>
                        <a:t>Graphs and Charts</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rtl="0">
                        <a:lnSpc>
                          <a:spcPct val="115000"/>
                        </a:lnSpc>
                        <a:spcAft>
                          <a:spcPts val="800"/>
                        </a:spcAft>
                        <a:buNone/>
                      </a:pPr>
                      <a:r>
                        <a:rPr lang="en-US" sz="2400" kern="100">
                          <a:effectLst/>
                        </a:rPr>
                        <a:t>3-Visualize the Data</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22493480"/>
                  </a:ext>
                </a:extLst>
              </a:tr>
              <a:tr h="1005030">
                <a:tc>
                  <a:txBody>
                    <a:bodyPr/>
                    <a:lstStyle/>
                    <a:p>
                      <a:pPr algn="l" rtl="1">
                        <a:lnSpc>
                          <a:spcPct val="115000"/>
                        </a:lnSpc>
                        <a:spcAft>
                          <a:spcPts val="800"/>
                        </a:spcAft>
                        <a:buNone/>
                      </a:pPr>
                      <a:r>
                        <a:rPr lang="en-US" sz="2400" kern="100">
                          <a:effectLst/>
                        </a:rPr>
                        <a:t>Excel / Google Sheets</a:t>
                      </a:r>
                    </a:p>
                    <a:p>
                      <a:pPr algn="l" rtl="1">
                        <a:lnSpc>
                          <a:spcPct val="115000"/>
                        </a:lnSpc>
                        <a:spcAft>
                          <a:spcPts val="800"/>
                        </a:spcAft>
                        <a:buNone/>
                      </a:pPr>
                      <a:r>
                        <a:rPr lang="en-US" sz="2400" kern="100">
                          <a:effectLst/>
                        </a:rPr>
                        <a:t>Python Script</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rtl="1">
                        <a:lnSpc>
                          <a:spcPct val="115000"/>
                        </a:lnSpc>
                        <a:spcAft>
                          <a:spcPts val="800"/>
                        </a:spcAft>
                        <a:buNone/>
                      </a:pPr>
                      <a:r>
                        <a:rPr lang="en-US" sz="2400" kern="100" dirty="0">
                          <a:effectLst/>
                        </a:rPr>
                        <a:t>4-Automate Grading and Analysis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27153096"/>
                  </a:ext>
                </a:extLst>
              </a:tr>
              <a:tr h="585438">
                <a:tc>
                  <a:txBody>
                    <a:bodyPr/>
                    <a:lstStyle/>
                    <a:p>
                      <a:pPr algn="l" rtl="1">
                        <a:lnSpc>
                          <a:spcPct val="115000"/>
                        </a:lnSpc>
                        <a:spcAft>
                          <a:spcPts val="800"/>
                        </a:spcAft>
                        <a:buNone/>
                      </a:pPr>
                      <a:r>
                        <a:rPr lang="en-US" sz="2400" kern="100">
                          <a:effectLst/>
                        </a:rPr>
                        <a:t>machine learning models</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rtl="0">
                        <a:lnSpc>
                          <a:spcPct val="115000"/>
                        </a:lnSpc>
                        <a:spcAft>
                          <a:spcPts val="800"/>
                        </a:spcAft>
                        <a:buNone/>
                      </a:pPr>
                      <a:r>
                        <a:rPr lang="en-US" sz="2400" kern="100" dirty="0">
                          <a:effectLst/>
                        </a:rPr>
                        <a:t>5-Predictive or Diagnostic Insights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65218041"/>
                  </a:ext>
                </a:extLst>
              </a:tr>
              <a:tr h="433863">
                <a:tc>
                  <a:txBody>
                    <a:bodyPr/>
                    <a:lstStyle/>
                    <a:p>
                      <a:pPr algn="l" rtl="1">
                        <a:lnSpc>
                          <a:spcPct val="115000"/>
                        </a:lnSpc>
                        <a:spcAft>
                          <a:spcPts val="800"/>
                        </a:spcAft>
                        <a:buNone/>
                      </a:pPr>
                      <a:r>
                        <a:rPr lang="en-US" sz="2400" kern="100">
                          <a:effectLst/>
                        </a:rPr>
                        <a:t>dashboards</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rtl="1">
                        <a:lnSpc>
                          <a:spcPct val="115000"/>
                        </a:lnSpc>
                        <a:spcAft>
                          <a:spcPts val="800"/>
                        </a:spcAft>
                        <a:buNone/>
                      </a:pPr>
                      <a:r>
                        <a:rPr lang="en-US" sz="2400" kern="100" dirty="0">
                          <a:effectLst/>
                        </a:rPr>
                        <a:t>6. Dashboarding &amp; Reporting</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67630163"/>
                  </a:ext>
                </a:extLst>
              </a:tr>
              <a:tr h="585438">
                <a:tc>
                  <a:txBody>
                    <a:bodyPr/>
                    <a:lstStyle/>
                    <a:p>
                      <a:pPr algn="l" rtl="1">
                        <a:lnSpc>
                          <a:spcPct val="115000"/>
                        </a:lnSpc>
                        <a:spcAft>
                          <a:spcPts val="800"/>
                        </a:spcAft>
                        <a:buNone/>
                      </a:pPr>
                      <a:r>
                        <a:rPr lang="en-US" sz="2400" kern="100">
                          <a:effectLst/>
                        </a:rPr>
                        <a:t>AI-powered Summary</a:t>
                      </a:r>
                      <a:endParaRPr lang="en-US" sz="2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rtl="1">
                        <a:lnSpc>
                          <a:spcPct val="115000"/>
                        </a:lnSpc>
                        <a:spcAft>
                          <a:spcPts val="800"/>
                        </a:spcAft>
                        <a:buNone/>
                      </a:pPr>
                      <a:r>
                        <a:rPr lang="en-US" sz="2400" kern="100" dirty="0">
                          <a:effectLst/>
                        </a:rPr>
                        <a:t>7-Natural Language Interpretation</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74661626"/>
                  </a:ext>
                </a:extLst>
              </a:tr>
            </a:tbl>
          </a:graphicData>
        </a:graphic>
      </p:graphicFrame>
    </p:spTree>
    <p:extLst>
      <p:ext uri="{BB962C8B-B14F-4D97-AF65-F5344CB8AC3E}">
        <p14:creationId xmlns:p14="http://schemas.microsoft.com/office/powerpoint/2010/main" val="836694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8EBD-A1D9-C54A-6070-513410466D7B}"/>
              </a:ext>
            </a:extLst>
          </p:cNvPr>
          <p:cNvSpPr>
            <a:spLocks noGrp="1"/>
          </p:cNvSpPr>
          <p:nvPr>
            <p:ph type="title"/>
          </p:nvPr>
        </p:nvSpPr>
        <p:spPr>
          <a:xfrm>
            <a:off x="0" y="0"/>
            <a:ext cx="12192000" cy="1233713"/>
          </a:xfrm>
        </p:spPr>
        <p:txBody>
          <a:bodyPr/>
          <a:lstStyle/>
          <a:p>
            <a:pPr algn="l"/>
            <a:r>
              <a:rPr kumimoji="0" lang="en-US" sz="3600" b="1" i="0" u="none" strike="noStrike" kern="0" cap="none" spc="0" normalizeH="0" baseline="0" noProof="0" dirty="0">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Steps of technology integration in test interpretation </a:t>
            </a:r>
            <a:r>
              <a:rPr kumimoji="0" lang="en-US" sz="3600" b="1" i="0" u="none" strike="noStrike" kern="0" cap="none" spc="0" normalizeH="0" baseline="0" noProof="0" dirty="0" err="1">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cont</a:t>
            </a:r>
            <a:r>
              <a:rPr kumimoji="0" lang="en-US" sz="3600" b="1" i="0" u="none" strike="noStrike" kern="0" cap="none" spc="0" normalizeH="0" baseline="0" noProof="0" dirty="0">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a:t>
            </a:r>
            <a:endParaRPr lang="ar-EG" dirty="0"/>
          </a:p>
        </p:txBody>
      </p:sp>
      <p:sp>
        <p:nvSpPr>
          <p:cNvPr id="3" name="Content Placeholder 2">
            <a:extLst>
              <a:ext uri="{FF2B5EF4-FFF2-40B4-BE49-F238E27FC236}">
                <a16:creationId xmlns:a16="http://schemas.microsoft.com/office/drawing/2014/main" id="{59682607-8ADC-50C9-9FAE-1F2BBDCE6DB8}"/>
              </a:ext>
            </a:extLst>
          </p:cNvPr>
          <p:cNvSpPr>
            <a:spLocks noGrp="1"/>
          </p:cNvSpPr>
          <p:nvPr>
            <p:ph sz="quarter" idx="13"/>
          </p:nvPr>
        </p:nvSpPr>
        <p:spPr>
          <a:xfrm>
            <a:off x="-1" y="1364342"/>
            <a:ext cx="12191999" cy="5493657"/>
          </a:xfrm>
        </p:spPr>
        <p:txBody>
          <a:bodyPr>
            <a:normAutofit lnSpcReduction="10000"/>
          </a:bodyPr>
          <a:lstStyle/>
          <a:p>
            <a:pPr marL="228600" marR="0" lvl="0" indent="-182880" algn="just"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None/>
              <a:tabLst/>
              <a:defRPr/>
            </a:pP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1. Organize Your Data (if not done already)</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just"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Use </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Excel</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or </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Google Sheets</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to structure data like: | Student Name | Subject | Score | Max Score | Grade | Comments |</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228600" marR="0" lvl="0" indent="-182880" algn="just"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a:p>
            <a:pPr marL="228600" marR="0" lvl="0" indent="-182880" algn="just"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None/>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2-</a:t>
            </a: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Use Spreadsheet Functions for Quick Insights</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just"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Calculate </a:t>
            </a: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averages</a:t>
            </a: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highest/lowest scores</a:t>
            </a: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pass/fail rates, mode, median, and mean </a:t>
            </a: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just"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Use conditional formatting to highlight performance (e.g., red for low scores, green for high).</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endParaRPr lang="ar-EG" dirty="0"/>
          </a:p>
        </p:txBody>
      </p:sp>
    </p:spTree>
    <p:extLst>
      <p:ext uri="{BB962C8B-B14F-4D97-AF65-F5344CB8AC3E}">
        <p14:creationId xmlns:p14="http://schemas.microsoft.com/office/powerpoint/2010/main" val="673760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2713-E6AD-FA3E-E2C3-D1CBEC9EAF27}"/>
              </a:ext>
            </a:extLst>
          </p:cNvPr>
          <p:cNvSpPr>
            <a:spLocks noGrp="1"/>
          </p:cNvSpPr>
          <p:nvPr>
            <p:ph type="title"/>
          </p:nvPr>
        </p:nvSpPr>
        <p:spPr>
          <a:xfrm>
            <a:off x="0" y="0"/>
            <a:ext cx="12192000" cy="1320800"/>
          </a:xfrm>
        </p:spPr>
        <p:txBody>
          <a:bodyPr/>
          <a:lstStyle/>
          <a:p>
            <a:pPr marL="0" indent="0" algn="l">
              <a:buNone/>
            </a:pPr>
            <a:r>
              <a:rPr lang="en-US" sz="3600" kern="0" dirty="0">
                <a:effectLst/>
                <a:latin typeface="Times New Roman" panose="02020603050405020304" pitchFamily="18" charset="0"/>
                <a:ea typeface="Times New Roman" panose="02020603050405020304" pitchFamily="18" charset="0"/>
              </a:rPr>
              <a:t>technology integration in test interpretation </a:t>
            </a:r>
            <a:r>
              <a:rPr lang="en-US" sz="3600" kern="0" dirty="0" err="1">
                <a:effectLst/>
                <a:latin typeface="Times New Roman" panose="02020603050405020304" pitchFamily="18" charset="0"/>
                <a:ea typeface="Times New Roman" panose="02020603050405020304" pitchFamily="18" charset="0"/>
              </a:rPr>
              <a:t>cont</a:t>
            </a:r>
            <a:r>
              <a:rPr lang="en-US" sz="3600" kern="0" dirty="0">
                <a:effectLst/>
                <a:latin typeface="Times New Roman" panose="02020603050405020304" pitchFamily="18" charset="0"/>
                <a:ea typeface="Times New Roman" panose="02020603050405020304" pitchFamily="18" charset="0"/>
              </a:rPr>
              <a:t>; </a:t>
            </a:r>
            <a:endParaRPr lang="ar-EG" sz="3600" dirty="0"/>
          </a:p>
        </p:txBody>
      </p:sp>
      <p:sp>
        <p:nvSpPr>
          <p:cNvPr id="3" name="Content Placeholder 2">
            <a:extLst>
              <a:ext uri="{FF2B5EF4-FFF2-40B4-BE49-F238E27FC236}">
                <a16:creationId xmlns:a16="http://schemas.microsoft.com/office/drawing/2014/main" id="{59838FBC-4F7E-A451-6E9F-9867C2BF68D9}"/>
              </a:ext>
            </a:extLst>
          </p:cNvPr>
          <p:cNvSpPr>
            <a:spLocks noGrp="1"/>
          </p:cNvSpPr>
          <p:nvPr>
            <p:ph sz="quarter" idx="13"/>
          </p:nvPr>
        </p:nvSpPr>
        <p:spPr>
          <a:xfrm>
            <a:off x="-1" y="1465944"/>
            <a:ext cx="12191999" cy="5392056"/>
          </a:xfrm>
        </p:spPr>
        <p:txBody>
          <a:bodyPr/>
          <a:lstStyle/>
          <a:p>
            <a:pPr marL="228600" marR="0" lvl="0" indent="-182880" algn="l"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3-</a:t>
            </a:r>
            <a:r>
              <a:rPr kumimoji="0" lang="en-US" sz="24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Visualize the Data</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Graphs and Charts</a:t>
            </a: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(bar charts for comparison, pie charts for pass/fail ratio).</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228600" marR="0" lvl="0" indent="-182880" algn="l"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4-</a:t>
            </a: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Automate Grading and Analysis (with Python or AI tools)</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rPr>
              <a:t>Excel / Google Sheets – Simple Automation</a:t>
            </a:r>
          </a:p>
          <a:p>
            <a:pPr marL="342900" marR="0" lvl="0" indent="-342900" algn="l"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rPr>
              <a:t>Python Script – Full Automation &amp; Analysis</a:t>
            </a:r>
          </a:p>
          <a:p>
            <a:endParaRPr lang="ar-EG" dirty="0"/>
          </a:p>
        </p:txBody>
      </p:sp>
    </p:spTree>
    <p:extLst>
      <p:ext uri="{BB962C8B-B14F-4D97-AF65-F5344CB8AC3E}">
        <p14:creationId xmlns:p14="http://schemas.microsoft.com/office/powerpoint/2010/main" val="2708137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7733-DDC1-A8FE-29D7-F1DCF1C2886C}"/>
              </a:ext>
            </a:extLst>
          </p:cNvPr>
          <p:cNvSpPr>
            <a:spLocks noGrp="1"/>
          </p:cNvSpPr>
          <p:nvPr>
            <p:ph type="title"/>
          </p:nvPr>
        </p:nvSpPr>
        <p:spPr>
          <a:xfrm>
            <a:off x="0" y="0"/>
            <a:ext cx="12192000" cy="1291771"/>
          </a:xfrm>
        </p:spPr>
        <p:txBody>
          <a:bodyPr/>
          <a:lstStyle/>
          <a:p>
            <a:pPr algn="l"/>
            <a:r>
              <a:rPr kumimoji="0" lang="en-US" sz="3600" b="1" i="0" u="none" strike="noStrike" kern="0" cap="none" spc="0" normalizeH="0" baseline="0" noProof="0" dirty="0">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technology integration in test interpretation </a:t>
            </a:r>
            <a:r>
              <a:rPr kumimoji="0" lang="en-US" sz="3600" b="1" i="0" u="none" strike="noStrike" kern="0" cap="none" spc="0" normalizeH="0" baseline="0" noProof="0" dirty="0" err="1">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cont</a:t>
            </a:r>
            <a:r>
              <a:rPr kumimoji="0" lang="en-US" sz="3600" b="1" i="0" u="none" strike="noStrike" kern="0" cap="none" spc="0" normalizeH="0" baseline="0" noProof="0" dirty="0">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 </a:t>
            </a:r>
            <a:endParaRPr lang="ar-EG" dirty="0"/>
          </a:p>
        </p:txBody>
      </p:sp>
      <p:sp>
        <p:nvSpPr>
          <p:cNvPr id="3" name="Content Placeholder 2">
            <a:extLst>
              <a:ext uri="{FF2B5EF4-FFF2-40B4-BE49-F238E27FC236}">
                <a16:creationId xmlns:a16="http://schemas.microsoft.com/office/drawing/2014/main" id="{2C0E20B4-DF43-129B-7022-C9345FAAB893}"/>
              </a:ext>
            </a:extLst>
          </p:cNvPr>
          <p:cNvSpPr>
            <a:spLocks noGrp="1"/>
          </p:cNvSpPr>
          <p:nvPr>
            <p:ph sz="quarter" idx="13"/>
          </p:nvPr>
        </p:nvSpPr>
        <p:spPr>
          <a:xfrm>
            <a:off x="0" y="914400"/>
            <a:ext cx="12192000" cy="5943600"/>
          </a:xfrm>
        </p:spPr>
        <p:txBody>
          <a:bodyPr/>
          <a:lstStyle/>
          <a:p>
            <a:pPr marL="228600" marR="0" lvl="0" indent="-182880" algn="l"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None/>
              <a:tabLst/>
              <a:defRPr/>
            </a:pPr>
            <a:r>
              <a:rPr kumimoji="0" lang="en-US" sz="24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5. </a:t>
            </a: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Predictive or Diagnostic Insights (AI/ML-based)</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Use </a:t>
            </a: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machine learning models</a:t>
            </a: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 to:</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742950" marR="0" lvl="1" indent="-285750" algn="l" defTabSz="914400" rtl="0" eaLnBrk="1" fontAlgn="auto" latinLnBrk="0" hangingPunct="1">
              <a:lnSpc>
                <a:spcPct val="115000"/>
              </a:lnSpc>
              <a:spcBef>
                <a:spcPct val="20000"/>
              </a:spcBef>
              <a:spcAft>
                <a:spcPts val="800"/>
              </a:spcAft>
              <a:buClr>
                <a:srgbClr val="F14124">
                  <a:lumMod val="75000"/>
                </a:srgbClr>
              </a:buClr>
              <a:buSzPts val="1000"/>
              <a:buFont typeface="Courier New" panose="02070309020205020404" pitchFamily="49" charset="0"/>
              <a:buChar char="o"/>
              <a:tabLst>
                <a:tab pos="914400" algn="l"/>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Predict future performance</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ct val="20000"/>
              </a:spcBef>
              <a:spcAft>
                <a:spcPts val="800"/>
              </a:spcAft>
              <a:buClr>
                <a:srgbClr val="F14124">
                  <a:lumMod val="75000"/>
                </a:srgbClr>
              </a:buClr>
              <a:buSzPts val="1000"/>
              <a:buFont typeface="Courier New" panose="02070309020205020404" pitchFamily="49" charset="0"/>
              <a:buChar char="o"/>
              <a:tabLst>
                <a:tab pos="914400" algn="l"/>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Identify students at risk</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ct val="20000"/>
              </a:spcBef>
              <a:spcAft>
                <a:spcPts val="800"/>
              </a:spcAft>
              <a:buClr>
                <a:srgbClr val="F14124">
                  <a:lumMod val="75000"/>
                </a:srgbClr>
              </a:buClr>
              <a:buSzPts val="1000"/>
              <a:buFont typeface="Courier New" panose="02070309020205020404" pitchFamily="49" charset="0"/>
              <a:buChar char="o"/>
              <a:tabLst>
                <a:tab pos="914400" algn="l"/>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Cluster students by learning patterns</a:t>
            </a:r>
          </a:p>
          <a:p>
            <a:pPr marL="228600" marR="0" lvl="0" indent="-182880" algn="l"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None/>
              <a:tabLst/>
              <a:defRPr/>
            </a:pPr>
            <a:r>
              <a:rPr kumimoji="0" lang="en-US" sz="28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6. Dashboarding &amp; Reporting:</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228600" marR="0" lvl="0" indent="-182880" algn="l"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-Build interactive dashboards</a:t>
            </a:r>
          </a:p>
          <a:p>
            <a:pPr marL="0" marR="0" lvl="0" indent="0" algn="l" defTabSz="914400" rtl="0" eaLnBrk="1" fontAlgn="auto" latinLnBrk="0" hangingPunct="1">
              <a:lnSpc>
                <a:spcPct val="115000"/>
              </a:lnSpc>
              <a:spcBef>
                <a:spcPct val="20000"/>
              </a:spcBef>
              <a:spcAft>
                <a:spcPts val="800"/>
              </a:spcAft>
              <a:buClr>
                <a:srgbClr val="F14124">
                  <a:lumMod val="75000"/>
                </a:srgbClr>
              </a:buClr>
              <a:buSzPts val="1000"/>
              <a:buFont typeface="Georgia" pitchFamily="18" charset="0"/>
              <a:buNone/>
              <a:tabLst>
                <a:tab pos="457200" algn="l"/>
              </a:tabLst>
              <a:defRPr/>
            </a:pPr>
            <a:r>
              <a:rPr kumimoji="0" lang="en-US" sz="28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-Share results with stakeholders in a more digestible format</a:t>
            </a:r>
            <a:endParaRPr kumimoji="0" lang="en-US" sz="28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ar-EG" dirty="0"/>
          </a:p>
        </p:txBody>
      </p:sp>
    </p:spTree>
    <p:extLst>
      <p:ext uri="{BB962C8B-B14F-4D97-AF65-F5344CB8AC3E}">
        <p14:creationId xmlns:p14="http://schemas.microsoft.com/office/powerpoint/2010/main" val="1773880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E3BD-D994-4376-363F-450CC8C54A02}"/>
              </a:ext>
            </a:extLst>
          </p:cNvPr>
          <p:cNvSpPr>
            <a:spLocks noGrp="1"/>
          </p:cNvSpPr>
          <p:nvPr>
            <p:ph type="title"/>
          </p:nvPr>
        </p:nvSpPr>
        <p:spPr>
          <a:xfrm>
            <a:off x="0" y="101600"/>
            <a:ext cx="12192000" cy="899886"/>
          </a:xfrm>
        </p:spPr>
        <p:txBody>
          <a:bodyPr/>
          <a:lstStyle/>
          <a:p>
            <a:pPr algn="l"/>
            <a:r>
              <a:rPr kumimoji="0" lang="en-US" sz="3600" b="1" i="0" u="none" strike="noStrike" kern="0" cap="none" spc="0" normalizeH="0" baseline="0" noProof="0" dirty="0">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technology integration in test interpretation </a:t>
            </a:r>
            <a:r>
              <a:rPr kumimoji="0" lang="en-US" sz="3600" b="1" i="0" u="none" strike="noStrike" kern="0" cap="none" spc="0" normalizeH="0" baseline="0" noProof="0" dirty="0" err="1">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cont</a:t>
            </a:r>
            <a:r>
              <a:rPr kumimoji="0" lang="en-US" sz="3600" b="1" i="0" u="none" strike="noStrike" kern="0" cap="none" spc="0" normalizeH="0" baseline="0" noProof="0" dirty="0">
                <a:ln>
                  <a:noFill/>
                </a:ln>
                <a:gradFill>
                  <a:gsLst>
                    <a:gs pos="0">
                      <a:prstClr val="black"/>
                    </a:gs>
                    <a:gs pos="40000">
                      <a:prstClr val="black">
                        <a:lumMod val="75000"/>
                        <a:lumOff val="25000"/>
                      </a:prstClr>
                    </a:gs>
                    <a:gs pos="100000">
                      <a:srgbClr val="212745">
                        <a:alpha val="65000"/>
                      </a:srgbClr>
                    </a:gs>
                  </a:gsLst>
                  <a:lin ang="5400000" scaled="0"/>
                </a:gradFill>
                <a:effectLst/>
                <a:uLnTx/>
                <a:uFillTx/>
                <a:latin typeface="Times New Roman" panose="02020603050405020304" pitchFamily="18" charset="0"/>
                <a:ea typeface="Times New Roman" panose="02020603050405020304" pitchFamily="18" charset="0"/>
                <a:cs typeface="+mj-cs"/>
              </a:rPr>
              <a:t>; </a:t>
            </a:r>
            <a:endParaRPr lang="ar-EG" dirty="0"/>
          </a:p>
        </p:txBody>
      </p:sp>
      <p:sp>
        <p:nvSpPr>
          <p:cNvPr id="3" name="Content Placeholder 2">
            <a:extLst>
              <a:ext uri="{FF2B5EF4-FFF2-40B4-BE49-F238E27FC236}">
                <a16:creationId xmlns:a16="http://schemas.microsoft.com/office/drawing/2014/main" id="{775D8A84-E3C8-3289-0CA3-59FAF21A374B}"/>
              </a:ext>
            </a:extLst>
          </p:cNvPr>
          <p:cNvSpPr>
            <a:spLocks noGrp="1"/>
          </p:cNvSpPr>
          <p:nvPr>
            <p:ph sz="quarter" idx="13"/>
          </p:nvPr>
        </p:nvSpPr>
        <p:spPr>
          <a:xfrm>
            <a:off x="101600" y="812800"/>
            <a:ext cx="12090400" cy="6168571"/>
          </a:xfrm>
        </p:spPr>
        <p:txBody>
          <a:bodyPr/>
          <a:lstStyle/>
          <a:p>
            <a:pPr marL="45720" marR="0" lvl="0" indent="0" algn="l"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None/>
              <a:tabLst/>
              <a:defRPr/>
            </a:pPr>
            <a:r>
              <a:rPr kumimoji="0" lang="en-US" sz="24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7-Natural Language Interpretation (AI-powered Summary)</a:t>
            </a:r>
            <a:endParaRPr kumimoji="0" lang="en-US" sz="24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ct val="20000"/>
              </a:spcBef>
              <a:spcAft>
                <a:spcPts val="800"/>
              </a:spcAft>
              <a:buClr>
                <a:srgbClr val="F14124">
                  <a:lumMod val="75000"/>
                </a:srgbClr>
              </a:buClr>
              <a:buSzPts val="1000"/>
              <a:buFont typeface="Georgia" pitchFamily="18" charset="0"/>
              <a:buNone/>
              <a:tabLst>
                <a:tab pos="457200" algn="l"/>
              </a:tabLst>
              <a:defRPr/>
            </a:pPr>
            <a:r>
              <a:rPr kumimoji="0" lang="en-US" sz="24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-Use AI tools to summarize:</a:t>
            </a:r>
            <a:endParaRPr kumimoji="0" lang="en-US" sz="24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742950" marR="0" lvl="1" indent="-285750" algn="l" defTabSz="914400" rtl="0" eaLnBrk="1" fontAlgn="auto" latinLnBrk="0" hangingPunct="1">
              <a:lnSpc>
                <a:spcPct val="115000"/>
              </a:lnSpc>
              <a:spcBef>
                <a:spcPct val="20000"/>
              </a:spcBef>
              <a:spcAft>
                <a:spcPts val="800"/>
              </a:spcAft>
              <a:buClr>
                <a:srgbClr val="F14124">
                  <a:lumMod val="75000"/>
                </a:srgbClr>
              </a:buClr>
              <a:buSzPts val="1000"/>
              <a:buFont typeface="Courier New" panose="02070309020205020404" pitchFamily="49" charset="0"/>
              <a:buChar char="o"/>
              <a:tabLst>
                <a:tab pos="914400" algn="l"/>
              </a:tabLst>
              <a:defRPr/>
            </a:pPr>
            <a:r>
              <a:rPr kumimoji="0" lang="en-US" sz="24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class had a 75% average with 60% scoring above 80%. Student X showed the most improvement...”</a:t>
            </a:r>
          </a:p>
          <a:p>
            <a:pPr marL="228600" marR="0" lvl="0" indent="-182880" algn="l" defTabSz="914400" rtl="0" eaLnBrk="1" fontAlgn="auto" latinLnBrk="0" hangingPunct="1">
              <a:lnSpc>
                <a:spcPct val="115000"/>
              </a:lnSpc>
              <a:spcBef>
                <a:spcPct val="20000"/>
              </a:spcBef>
              <a:spcAft>
                <a:spcPts val="800"/>
              </a:spcAft>
              <a:buClr>
                <a:srgbClr val="F14124">
                  <a:lumMod val="75000"/>
                </a:srgbClr>
              </a:buClr>
              <a:buSzPct val="130000"/>
              <a:buFont typeface="Georgia" pitchFamily="18" charset="0"/>
              <a:buNone/>
              <a:tabLst/>
              <a:defRPr/>
            </a:pPr>
            <a:r>
              <a:rPr kumimoji="0" lang="en-US" sz="2400" b="1"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r>
              <a:rPr kumimoji="0" lang="en-US" sz="24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Recommendations:</a:t>
            </a:r>
            <a:endParaRPr kumimoji="0" lang="en-US" sz="24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4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Provide targeted support for underperforming students.</a:t>
            </a:r>
          </a:p>
          <a:p>
            <a:pPr marL="342900" marR="0" lvl="0" indent="-342900" algn="l"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4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panose="020B0604020202020204" pitchFamily="34" charset="0"/>
              </a:rPr>
              <a:t>Consider enrichment activities for high-achieving students.</a:t>
            </a:r>
          </a:p>
          <a:p>
            <a:pPr marL="342900" marR="0" lvl="0" indent="-342900" algn="l" defTabSz="914400" rtl="0" eaLnBrk="1" fontAlgn="auto" latinLnBrk="0" hangingPunct="1">
              <a:lnSpc>
                <a:spcPct val="115000"/>
              </a:lnSpc>
              <a:spcBef>
                <a:spcPct val="20000"/>
              </a:spcBef>
              <a:spcAft>
                <a:spcPts val="800"/>
              </a:spcAft>
              <a:buClr>
                <a:srgbClr val="F14124">
                  <a:lumMod val="75000"/>
                </a:srgbClr>
              </a:buClr>
              <a:buSzPts val="1000"/>
              <a:buFont typeface="Symbol" panose="05050102010706020507" pitchFamily="18" charset="2"/>
              <a:buChar char=""/>
              <a:tabLst>
                <a:tab pos="457200" algn="l"/>
              </a:tabLst>
              <a:defRPr/>
            </a:pPr>
            <a:r>
              <a:rPr kumimoji="0" lang="en-US" sz="2400" b="0" i="0" u="none" strike="noStrike" kern="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Focus on reinforcing lower-graded concepts to close the knowledge gap</a:t>
            </a:r>
            <a:endParaRPr kumimoji="0" lang="en-US" sz="2400" b="0" i="0" u="none" strike="noStrike" kern="100" cap="none" spc="0" normalizeH="0" baseline="0" noProof="0" dirty="0">
              <a:ln>
                <a:noFill/>
              </a:ln>
              <a:solidFill>
                <a:prstClr val="black">
                  <a:lumMod val="75000"/>
                  <a:lumOff val="25000"/>
                </a:prstClr>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ar-EG" dirty="0"/>
          </a:p>
        </p:txBody>
      </p:sp>
    </p:spTree>
    <p:extLst>
      <p:ext uri="{BB962C8B-B14F-4D97-AF65-F5344CB8AC3E}">
        <p14:creationId xmlns:p14="http://schemas.microsoft.com/office/powerpoint/2010/main" val="141061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4341"/>
            <a:ext cx="10993447" cy="627237"/>
          </a:xfrm>
        </p:spPr>
        <p:txBody>
          <a:bodyPr/>
          <a:lstStyle/>
          <a:p>
            <a:pPr marL="0" indent="0" algn="l">
              <a:buNone/>
            </a:pPr>
            <a:r>
              <a:rPr lang="en-GB" b="1" baseline="-25000" dirty="0">
                <a:solidFill>
                  <a:srgbClr val="0070C0"/>
                </a:solidFill>
              </a:rPr>
              <a:t>Importance of interpretation of test scores, cont.,</a:t>
            </a:r>
            <a:endParaRPr lang="en-GB" baseline="-25000" dirty="0"/>
          </a:p>
        </p:txBody>
      </p:sp>
      <p:sp>
        <p:nvSpPr>
          <p:cNvPr id="3" name="2 Marcador de contenido"/>
          <p:cNvSpPr>
            <a:spLocks noGrp="1"/>
          </p:cNvSpPr>
          <p:nvPr>
            <p:ph sz="quarter" idx="13"/>
          </p:nvPr>
        </p:nvSpPr>
        <p:spPr>
          <a:xfrm>
            <a:off x="0" y="1059543"/>
            <a:ext cx="12192000" cy="5630817"/>
          </a:xfrm>
        </p:spPr>
        <p:txBody>
          <a:bodyPr/>
          <a:lstStyle/>
          <a:p>
            <a:pPr marL="45720" indent="0">
              <a:buNone/>
            </a:pPr>
            <a:endParaRPr lang="en-GB" i="1" dirty="0">
              <a:solidFill>
                <a:schemeClr val="accent1">
                  <a:lumMod val="20000"/>
                  <a:lumOff val="80000"/>
                </a:schemeClr>
              </a:solidFill>
            </a:endParaRPr>
          </a:p>
        </p:txBody>
      </p:sp>
      <p:sp>
        <p:nvSpPr>
          <p:cNvPr id="7" name="6 Rectángulo redondeado"/>
          <p:cNvSpPr/>
          <p:nvPr/>
        </p:nvSpPr>
        <p:spPr>
          <a:xfrm>
            <a:off x="185196" y="2044557"/>
            <a:ext cx="4099130" cy="4630563"/>
          </a:xfrm>
          <a:prstGeom prst="roundRect">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lnSpc>
                <a:spcPct val="115000"/>
              </a:lnSpc>
              <a:spcBef>
                <a:spcPts val="0"/>
              </a:spcBef>
              <a:spcAft>
                <a:spcPts val="0"/>
              </a:spcAft>
              <a:buSzPts val="1000"/>
              <a:buFontTx/>
              <a:buChar char="-"/>
              <a:tabLst>
                <a:tab pos="914400" algn="l"/>
              </a:tabLst>
            </a:pPr>
            <a:r>
              <a:rPr lang="en-GB" b="1" dirty="0">
                <a:solidFill>
                  <a:srgbClr val="000000"/>
                </a:solidFill>
                <a:latin typeface="Segoe UI"/>
                <a:ea typeface="Times New Roman"/>
                <a:cs typeface="Arial"/>
              </a:rPr>
              <a:t>Instructional Planning</a:t>
            </a:r>
          </a:p>
          <a:p>
            <a:pPr marL="742950" marR="0" lvl="1" indent="-285750">
              <a:lnSpc>
                <a:spcPct val="115000"/>
              </a:lnSpc>
              <a:spcBef>
                <a:spcPts val="0"/>
              </a:spcBef>
              <a:spcAft>
                <a:spcPts val="0"/>
              </a:spcAft>
              <a:buSzPts val="1000"/>
              <a:buFontTx/>
              <a:buChar char="-"/>
              <a:tabLst>
                <a:tab pos="914400" algn="l"/>
              </a:tabLst>
            </a:pPr>
            <a:r>
              <a:rPr lang="en-GB" dirty="0">
                <a:solidFill>
                  <a:srgbClr val="000000"/>
                </a:solidFill>
                <a:latin typeface="Segoe UI"/>
                <a:ea typeface="Times New Roman"/>
                <a:cs typeface="Arial"/>
              </a:rPr>
              <a:t>  enables teachers to tailor their teaching strategies to address students' strengths and weaknesses.</a:t>
            </a:r>
          </a:p>
          <a:p>
            <a:pPr marL="742950" marR="0" lvl="1" indent="-285750">
              <a:lnSpc>
                <a:spcPct val="115000"/>
              </a:lnSpc>
              <a:spcBef>
                <a:spcPts val="0"/>
              </a:spcBef>
              <a:spcAft>
                <a:spcPts val="0"/>
              </a:spcAft>
              <a:buSzPts val="1000"/>
              <a:buFont typeface="Symbol"/>
              <a:buChar char=""/>
              <a:tabLst>
                <a:tab pos="914400" algn="l"/>
              </a:tabLst>
            </a:pPr>
            <a:r>
              <a:rPr lang="en-GB" b="1" dirty="0">
                <a:solidFill>
                  <a:srgbClr val="000000"/>
                </a:solidFill>
                <a:latin typeface="Segoe UI"/>
                <a:ea typeface="Times New Roman"/>
                <a:cs typeface="Arial"/>
              </a:rPr>
              <a:t>Identifying Learning Gaps: </a:t>
            </a:r>
            <a:r>
              <a:rPr lang="en-GB" dirty="0">
                <a:solidFill>
                  <a:srgbClr val="000000"/>
                </a:solidFill>
                <a:latin typeface="Segoe UI"/>
                <a:ea typeface="Times New Roman"/>
                <a:cs typeface="Arial"/>
              </a:rPr>
              <a:t>allowing for targeted interventions</a:t>
            </a:r>
          </a:p>
          <a:p>
            <a:pPr marL="742950" marR="0" lvl="1" indent="-285750">
              <a:lnSpc>
                <a:spcPct val="115000"/>
              </a:lnSpc>
              <a:spcBef>
                <a:spcPts val="0"/>
              </a:spcBef>
              <a:spcAft>
                <a:spcPts val="0"/>
              </a:spcAft>
              <a:buSzPts val="1000"/>
              <a:buFont typeface="Symbol"/>
              <a:buChar char=""/>
              <a:tabLst>
                <a:tab pos="914400" algn="l"/>
              </a:tabLst>
            </a:pPr>
            <a:r>
              <a:rPr lang="en-GB" b="1" dirty="0">
                <a:solidFill>
                  <a:srgbClr val="000000"/>
                </a:solidFill>
                <a:latin typeface="Segoe UI"/>
                <a:ea typeface="Times New Roman"/>
                <a:cs typeface="Arial"/>
              </a:rPr>
              <a:t>Evaluating Teaching Effectiveness</a:t>
            </a:r>
          </a:p>
          <a:p>
            <a:pPr lvl="1">
              <a:lnSpc>
                <a:spcPct val="115000"/>
              </a:lnSpc>
              <a:buSzPts val="1000"/>
              <a:tabLst>
                <a:tab pos="914400" algn="l"/>
              </a:tabLst>
            </a:pPr>
            <a:r>
              <a:rPr lang="en-GB" dirty="0">
                <a:solidFill>
                  <a:srgbClr val="000000"/>
                </a:solidFill>
                <a:latin typeface="Segoe UI"/>
                <a:ea typeface="Times New Roman"/>
                <a:cs typeface="Arial"/>
              </a:rPr>
              <a:t>assess the impact of their instructional methods and make necessary adjustments.</a:t>
            </a:r>
            <a:endParaRPr lang="en-US" dirty="0">
              <a:solidFill>
                <a:srgbClr val="000000"/>
              </a:solidFill>
              <a:latin typeface="Segoe UI"/>
              <a:cs typeface="Arial"/>
            </a:endParaRPr>
          </a:p>
          <a:p>
            <a:pPr marL="742950" marR="0" lvl="1" indent="-285750">
              <a:lnSpc>
                <a:spcPct val="115000"/>
              </a:lnSpc>
              <a:spcBef>
                <a:spcPts val="0"/>
              </a:spcBef>
              <a:spcAft>
                <a:spcPts val="0"/>
              </a:spcAft>
              <a:buSzPts val="1000"/>
              <a:buFont typeface="Symbol"/>
              <a:buChar char=""/>
              <a:tabLst>
                <a:tab pos="914400" algn="l"/>
              </a:tabLst>
            </a:pPr>
            <a:endParaRPr lang="en-GB" dirty="0"/>
          </a:p>
        </p:txBody>
      </p:sp>
      <p:sp>
        <p:nvSpPr>
          <p:cNvPr id="8" name="7 Rectángulo redondeado"/>
          <p:cNvSpPr/>
          <p:nvPr/>
        </p:nvSpPr>
        <p:spPr>
          <a:xfrm>
            <a:off x="4510355" y="2044557"/>
            <a:ext cx="3328827" cy="46305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buSzPts val="1000"/>
              <a:tabLst>
                <a:tab pos="914400" algn="l"/>
              </a:tabLst>
            </a:pPr>
            <a:r>
              <a:rPr lang="en-GB" b="1" dirty="0">
                <a:solidFill>
                  <a:srgbClr val="000000"/>
                </a:solidFill>
                <a:latin typeface="Segoe UI"/>
                <a:ea typeface="Times New Roman"/>
                <a:cs typeface="Arial"/>
              </a:rPr>
              <a:t>Self-Assessment:</a:t>
            </a:r>
            <a:r>
              <a:rPr lang="en-GB" dirty="0">
                <a:solidFill>
                  <a:srgbClr val="000000"/>
                </a:solidFill>
                <a:latin typeface="Segoe UI"/>
                <a:ea typeface="Times New Roman"/>
                <a:cs typeface="Arial"/>
              </a:rPr>
              <a:t>  students understand their progress and areas needing improvement.</a:t>
            </a:r>
            <a:endParaRPr lang="en-GB" sz="1400" dirty="0">
              <a:latin typeface="Calibri"/>
              <a:ea typeface="Calibri"/>
              <a:cs typeface="Arial"/>
            </a:endParaRPr>
          </a:p>
          <a:p>
            <a:pPr lvl="1">
              <a:lnSpc>
                <a:spcPct val="115000"/>
              </a:lnSpc>
              <a:buSzPts val="1000"/>
              <a:tabLst>
                <a:tab pos="914400" algn="l"/>
              </a:tabLst>
            </a:pPr>
            <a:r>
              <a:rPr lang="en-GB" b="1" dirty="0">
                <a:solidFill>
                  <a:srgbClr val="000000"/>
                </a:solidFill>
                <a:latin typeface="Segoe UI"/>
                <a:ea typeface="Times New Roman"/>
                <a:cs typeface="Arial"/>
              </a:rPr>
              <a:t>Motivation:</a:t>
            </a:r>
          </a:p>
          <a:p>
            <a:pPr lvl="1">
              <a:lnSpc>
                <a:spcPct val="115000"/>
              </a:lnSpc>
              <a:buSzPts val="1000"/>
              <a:tabLst>
                <a:tab pos="914400" algn="l"/>
              </a:tabLst>
            </a:pPr>
            <a:r>
              <a:rPr lang="en-GB" dirty="0">
                <a:solidFill>
                  <a:srgbClr val="000000"/>
                </a:solidFill>
                <a:latin typeface="Segoe UI"/>
                <a:ea typeface="Times New Roman"/>
                <a:cs typeface="Arial"/>
              </a:rPr>
              <a:t>motivate students to set and achieve learning goals.</a:t>
            </a:r>
          </a:p>
          <a:p>
            <a:pPr lvl="1">
              <a:lnSpc>
                <a:spcPct val="115000"/>
              </a:lnSpc>
              <a:buSzPts val="1000"/>
              <a:tabLst>
                <a:tab pos="914400" algn="l"/>
              </a:tabLst>
            </a:pPr>
            <a:endParaRPr lang="en-US" sz="1400" dirty="0">
              <a:solidFill>
                <a:srgbClr val="000000"/>
              </a:solidFill>
              <a:latin typeface="Segoe UI"/>
              <a:ea typeface="Calibri"/>
              <a:cs typeface="Arial"/>
            </a:endParaRPr>
          </a:p>
          <a:p>
            <a:pPr lvl="1">
              <a:lnSpc>
                <a:spcPct val="115000"/>
              </a:lnSpc>
              <a:buSzPts val="1000"/>
              <a:tabLst>
                <a:tab pos="914400" algn="l"/>
              </a:tabLst>
            </a:pPr>
            <a:endParaRPr lang="en-US" sz="1400" dirty="0">
              <a:solidFill>
                <a:srgbClr val="000000"/>
              </a:solidFill>
              <a:latin typeface="Segoe UI"/>
              <a:ea typeface="Calibri"/>
              <a:cs typeface="Arial"/>
            </a:endParaRPr>
          </a:p>
          <a:p>
            <a:pPr lvl="1">
              <a:lnSpc>
                <a:spcPct val="115000"/>
              </a:lnSpc>
              <a:buSzPts val="1000"/>
              <a:tabLst>
                <a:tab pos="914400" algn="l"/>
              </a:tabLst>
            </a:pPr>
            <a:endParaRPr lang="en-US" sz="1400" dirty="0">
              <a:solidFill>
                <a:srgbClr val="000000"/>
              </a:solidFill>
              <a:latin typeface="Segoe UI"/>
              <a:ea typeface="Calibri"/>
              <a:cs typeface="Arial"/>
            </a:endParaRPr>
          </a:p>
          <a:p>
            <a:pPr lvl="1">
              <a:lnSpc>
                <a:spcPct val="115000"/>
              </a:lnSpc>
              <a:buSzPts val="1000"/>
              <a:tabLst>
                <a:tab pos="914400" algn="l"/>
              </a:tabLst>
            </a:pPr>
            <a:endParaRPr lang="en-US" sz="1400" dirty="0">
              <a:solidFill>
                <a:srgbClr val="000000"/>
              </a:solidFill>
              <a:latin typeface="Segoe UI"/>
              <a:ea typeface="Calibri"/>
              <a:cs typeface="Arial"/>
            </a:endParaRPr>
          </a:p>
          <a:p>
            <a:pPr lvl="1">
              <a:lnSpc>
                <a:spcPct val="115000"/>
              </a:lnSpc>
              <a:buSzPts val="1000"/>
              <a:tabLst>
                <a:tab pos="914400" algn="l"/>
              </a:tabLst>
            </a:pPr>
            <a:endParaRPr lang="en-GB" sz="1400" dirty="0">
              <a:latin typeface="Calibri"/>
              <a:ea typeface="Calibri"/>
              <a:cs typeface="Arial"/>
            </a:endParaRPr>
          </a:p>
        </p:txBody>
      </p:sp>
      <p:sp>
        <p:nvSpPr>
          <p:cNvPr id="9" name="8 Rectángulo redondeado"/>
          <p:cNvSpPr/>
          <p:nvPr/>
        </p:nvSpPr>
        <p:spPr>
          <a:xfrm>
            <a:off x="8034390" y="2044557"/>
            <a:ext cx="3761369" cy="44934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buSzPts val="1000"/>
              <a:tabLst>
                <a:tab pos="914400" algn="l"/>
              </a:tabLst>
            </a:pPr>
            <a:r>
              <a:rPr lang="en-GB" b="1" dirty="0">
                <a:solidFill>
                  <a:srgbClr val="000000"/>
                </a:solidFill>
                <a:latin typeface="Segoe UI"/>
                <a:ea typeface="Times New Roman"/>
                <a:cs typeface="Arial"/>
              </a:rPr>
              <a:t>Curriculum Development:</a:t>
            </a:r>
            <a:r>
              <a:rPr lang="en-GB" dirty="0">
                <a:solidFill>
                  <a:srgbClr val="000000"/>
                </a:solidFill>
                <a:latin typeface="Segoe UI"/>
                <a:ea typeface="Times New Roman"/>
                <a:cs typeface="Arial"/>
              </a:rPr>
              <a:t> Aggregated test data informs curriculum adjustments to better meet educational objectives.</a:t>
            </a:r>
            <a:endParaRPr lang="en-GB" sz="1400" dirty="0">
              <a:latin typeface="Calibri"/>
              <a:ea typeface="Calibri"/>
              <a:cs typeface="Arial"/>
            </a:endParaRPr>
          </a:p>
          <a:p>
            <a:r>
              <a:rPr lang="en-GB" b="1" dirty="0">
                <a:solidFill>
                  <a:srgbClr val="000000"/>
                </a:solidFill>
                <a:latin typeface="Segoe UI"/>
                <a:ea typeface="Times New Roman"/>
              </a:rPr>
              <a:t>Accreditation and Accountability:</a:t>
            </a:r>
            <a:r>
              <a:rPr lang="en-GB" dirty="0">
                <a:solidFill>
                  <a:srgbClr val="000000"/>
                </a:solidFill>
                <a:latin typeface="Segoe UI"/>
                <a:ea typeface="Times New Roman"/>
              </a:rPr>
              <a:t> Test scores serve as indicators of course effectiveness, essential for accreditation processes</a:t>
            </a:r>
          </a:p>
          <a:p>
            <a:endParaRPr lang="en-US" dirty="0">
              <a:solidFill>
                <a:srgbClr val="000000"/>
              </a:solidFill>
              <a:latin typeface="Segoe UI"/>
            </a:endParaRPr>
          </a:p>
          <a:p>
            <a:endParaRPr lang="en-US" dirty="0">
              <a:solidFill>
                <a:srgbClr val="000000"/>
              </a:solidFill>
              <a:latin typeface="Segoe UI"/>
            </a:endParaRPr>
          </a:p>
          <a:p>
            <a:endParaRPr lang="en-GB" dirty="0"/>
          </a:p>
        </p:txBody>
      </p:sp>
      <p:sp>
        <p:nvSpPr>
          <p:cNvPr id="10" name="9 Elipse"/>
          <p:cNvSpPr/>
          <p:nvPr/>
        </p:nvSpPr>
        <p:spPr>
          <a:xfrm>
            <a:off x="1023393" y="1417320"/>
            <a:ext cx="2496620" cy="6272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0000"/>
                </a:solidFill>
                <a:latin typeface="Segoe UI"/>
                <a:ea typeface="Times New Roman"/>
                <a:cs typeface="Arial"/>
              </a:rPr>
              <a:t>For Teachers</a:t>
            </a:r>
            <a:endParaRPr lang="en-GB" dirty="0"/>
          </a:p>
        </p:txBody>
      </p:sp>
      <p:sp>
        <p:nvSpPr>
          <p:cNvPr id="11" name="10 Elipse"/>
          <p:cNvSpPr/>
          <p:nvPr/>
        </p:nvSpPr>
        <p:spPr>
          <a:xfrm>
            <a:off x="4818580" y="1417320"/>
            <a:ext cx="2897312" cy="62723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0000"/>
                </a:solidFill>
                <a:latin typeface="Segoe UI"/>
                <a:ea typeface="Times New Roman"/>
                <a:cs typeface="Arial"/>
              </a:rPr>
              <a:t>For Students</a:t>
            </a:r>
            <a:endParaRPr lang="en-GB" dirty="0"/>
          </a:p>
        </p:txBody>
      </p:sp>
      <p:sp>
        <p:nvSpPr>
          <p:cNvPr id="12" name="11 Elipse"/>
          <p:cNvSpPr/>
          <p:nvPr/>
        </p:nvSpPr>
        <p:spPr>
          <a:xfrm>
            <a:off x="8605119" y="1417320"/>
            <a:ext cx="2619910" cy="6272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0000"/>
                </a:solidFill>
                <a:latin typeface="Segoe UI"/>
                <a:ea typeface="Times New Roman"/>
                <a:cs typeface="Arial"/>
              </a:rPr>
              <a:t>For Courses</a:t>
            </a:r>
            <a:endParaRPr lang="en-GB" dirty="0"/>
          </a:p>
        </p:txBody>
      </p:sp>
    </p:spTree>
    <p:extLst>
      <p:ext uri="{BB962C8B-B14F-4D97-AF65-F5344CB8AC3E}">
        <p14:creationId xmlns:p14="http://schemas.microsoft.com/office/powerpoint/2010/main" val="2147539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F100-E260-D1A9-1BBC-203994187246}"/>
              </a:ext>
            </a:extLst>
          </p:cNvPr>
          <p:cNvSpPr>
            <a:spLocks noGrp="1"/>
          </p:cNvSpPr>
          <p:nvPr>
            <p:ph type="title"/>
          </p:nvPr>
        </p:nvSpPr>
        <p:spPr>
          <a:xfrm>
            <a:off x="101600" y="0"/>
            <a:ext cx="12090400" cy="914400"/>
          </a:xfrm>
        </p:spPr>
        <p:txBody>
          <a:bodyPr/>
          <a:lstStyle/>
          <a:p>
            <a:pPr marL="0" indent="0" algn="l">
              <a:buNone/>
            </a:pPr>
            <a:r>
              <a:rPr lang="en-US" sz="3200" b="1" kern="0" dirty="0">
                <a:effectLst/>
                <a:latin typeface="Times New Roman" panose="02020603050405020304" pitchFamily="18" charset="0"/>
                <a:ea typeface="Times New Roman" panose="02020603050405020304" pitchFamily="18" charset="0"/>
                <a:cs typeface="Arial" panose="020B0604020202020204" pitchFamily="34" charset="0"/>
              </a:rPr>
              <a:t>Benefits of Technology Integration in Test Interpretation:</a:t>
            </a:r>
            <a:br>
              <a:rPr lang="en-US" sz="3200" kern="100" dirty="0">
                <a:effectLst/>
                <a:latin typeface="Aptos" panose="020B0004020202020204" pitchFamily="34" charset="0"/>
                <a:ea typeface="Aptos" panose="020B0004020202020204" pitchFamily="34" charset="0"/>
                <a:cs typeface="Arial" panose="020B0604020202020204" pitchFamily="34" charset="0"/>
              </a:rPr>
            </a:br>
            <a:endParaRPr lang="ar-EG" sz="3200" dirty="0"/>
          </a:p>
        </p:txBody>
      </p:sp>
      <p:sp>
        <p:nvSpPr>
          <p:cNvPr id="3" name="Content Placeholder 2">
            <a:extLst>
              <a:ext uri="{FF2B5EF4-FFF2-40B4-BE49-F238E27FC236}">
                <a16:creationId xmlns:a16="http://schemas.microsoft.com/office/drawing/2014/main" id="{050D9975-25E9-3408-747C-CD06CC60B8B2}"/>
              </a:ext>
            </a:extLst>
          </p:cNvPr>
          <p:cNvSpPr>
            <a:spLocks noGrp="1"/>
          </p:cNvSpPr>
          <p:nvPr>
            <p:ph sz="quarter" idx="13"/>
          </p:nvPr>
        </p:nvSpPr>
        <p:spPr>
          <a:xfrm>
            <a:off x="101600" y="1161142"/>
            <a:ext cx="12090400" cy="5696858"/>
          </a:xfrm>
        </p:spPr>
        <p:txBody>
          <a:bodyPr/>
          <a:lstStyle/>
          <a:p>
            <a:pPr marL="342900" lvl="0" indent="-342900" algn="just" rtl="0">
              <a:lnSpc>
                <a:spcPct val="115000"/>
              </a:lnSpc>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Speed</a:t>
            </a: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 Technology can process and interpret results faster than traditional methods, especially when it involves large datasets.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0">
              <a:lnSpc>
                <a:spcPct val="115000"/>
              </a:lnSpc>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Accuracy</a:t>
            </a: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 AI and machine learning models improve the accuracy of test interpretation by analyzing complex data patterns more efficiently than humans.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0">
              <a:lnSpc>
                <a:spcPct val="115000"/>
              </a:lnSpc>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Personalization</a:t>
            </a: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 AI-powered systems can offer personalized feedback and solutions, especially in education, by adapting tests to the learner’s needs.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0">
              <a:lnSpc>
                <a:spcPct val="115000"/>
              </a:lnSpc>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Accessibility</a:t>
            </a: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 Technology ensures that tests and their interpretations are more accessible, catering to individuals with various needs and abilities.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rtl="0">
              <a:lnSpc>
                <a:spcPct val="115000"/>
              </a:lnSpc>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Arial" panose="020B0604020202020204" pitchFamily="34" charset="0"/>
              </a:rPr>
              <a:t>Cost Efficiency</a:t>
            </a: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 Over time, automating test interpretation processes reduces the need for human intervention, saving both time and money.</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endParaRPr lang="ar-EG" dirty="0"/>
          </a:p>
        </p:txBody>
      </p:sp>
    </p:spTree>
    <p:extLst>
      <p:ext uri="{BB962C8B-B14F-4D97-AF65-F5344CB8AC3E}">
        <p14:creationId xmlns:p14="http://schemas.microsoft.com/office/powerpoint/2010/main" val="3656282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31795" cy="899886"/>
          </a:xfrm>
        </p:spPr>
        <p:txBody>
          <a:bodyPr/>
          <a:lstStyle/>
          <a:p>
            <a:pPr algn="l"/>
            <a:r>
              <a:rPr lang="en-US" u="sng" dirty="0"/>
              <a:t>Reference</a:t>
            </a:r>
          </a:p>
        </p:txBody>
      </p:sp>
      <p:sp>
        <p:nvSpPr>
          <p:cNvPr id="4" name="Content Placeholder 2"/>
          <p:cNvSpPr>
            <a:spLocks noGrp="1"/>
          </p:cNvSpPr>
          <p:nvPr>
            <p:ph sz="quarter" idx="13"/>
          </p:nvPr>
        </p:nvSpPr>
        <p:spPr>
          <a:xfrm>
            <a:off x="0" y="609600"/>
            <a:ext cx="12191999" cy="6248399"/>
          </a:xfrm>
        </p:spPr>
        <p:txBody>
          <a:bodyPr>
            <a:normAutofit lnSpcReduction="10000"/>
          </a:bodyPr>
          <a:lstStyle/>
          <a:p>
            <a:pPr marL="0" indent="0">
              <a:lnSpc>
                <a:spcPct val="170000"/>
              </a:lnSpc>
              <a:spcAft>
                <a:spcPts val="1000"/>
              </a:spcAft>
              <a:buNone/>
            </a:pPr>
            <a:r>
              <a:rPr lang="en-GB" sz="2300" dirty="0">
                <a:latin typeface="Times New Roman"/>
                <a:ea typeface="Calibri"/>
                <a:cs typeface="Arial"/>
              </a:rPr>
              <a:t>-</a:t>
            </a:r>
            <a:r>
              <a:rPr lang="en-GB" sz="2000" dirty="0">
                <a:latin typeface="Times New Roman"/>
                <a:ea typeface="Calibri"/>
                <a:cs typeface="Arial"/>
              </a:rPr>
              <a:t>Papageorgiou, Spiros, and Venessa F. Manna. Meaningful Language Test Scores: Research to Enhance Score Interpretation. John </a:t>
            </a:r>
            <a:r>
              <a:rPr lang="en-GB" sz="2000" dirty="0" err="1">
                <a:latin typeface="Times New Roman"/>
                <a:ea typeface="Calibri"/>
                <a:cs typeface="Arial"/>
              </a:rPr>
              <a:t>Benjamins</a:t>
            </a:r>
            <a:r>
              <a:rPr lang="en-GB" sz="2000" dirty="0">
                <a:latin typeface="Times New Roman"/>
                <a:ea typeface="Calibri"/>
                <a:cs typeface="Arial"/>
              </a:rPr>
              <a:t> Publishing Company,( 2023).</a:t>
            </a:r>
          </a:p>
          <a:p>
            <a:pPr marL="0" indent="0">
              <a:lnSpc>
                <a:spcPct val="170000"/>
              </a:lnSpc>
              <a:spcAft>
                <a:spcPts val="1000"/>
              </a:spcAft>
              <a:buNone/>
            </a:pPr>
            <a:r>
              <a:rPr lang="en-US" sz="2000" dirty="0">
                <a:latin typeface="Times New Roman"/>
                <a:ea typeface="Calibri"/>
                <a:cs typeface="Arial"/>
              </a:rPr>
              <a:t>-Reynolds, C. R., </a:t>
            </a:r>
            <a:r>
              <a:rPr lang="en-US" sz="2000" dirty="0" err="1">
                <a:latin typeface="Times New Roman"/>
                <a:ea typeface="Calibri"/>
                <a:cs typeface="Arial"/>
              </a:rPr>
              <a:t>Altmann</a:t>
            </a:r>
            <a:r>
              <a:rPr lang="en-US" sz="2000" dirty="0">
                <a:latin typeface="Times New Roman"/>
                <a:ea typeface="Calibri"/>
                <a:cs typeface="Arial"/>
              </a:rPr>
              <a:t>, R. A., &amp; Allen, D. N. (2021). The meaning of test scores. In Mastering Modern Psychological Testing: Theory and Methods (pp. 91-131). Cham: Springer International Publishing</a:t>
            </a:r>
          </a:p>
          <a:p>
            <a:pPr marL="0" indent="0">
              <a:lnSpc>
                <a:spcPct val="170000"/>
              </a:lnSpc>
              <a:spcAft>
                <a:spcPts val="1000"/>
              </a:spcAft>
              <a:buNone/>
            </a:pPr>
            <a:r>
              <a:rPr lang="en-US" sz="2000" dirty="0">
                <a:latin typeface="Times New Roman"/>
                <a:ea typeface="Calibri"/>
                <a:cs typeface="Arial"/>
              </a:rPr>
              <a:t>.‏</a:t>
            </a:r>
            <a:r>
              <a:rPr lang="en-GB" sz="2000" dirty="0">
                <a:latin typeface="Times New Roman"/>
                <a:ea typeface="Calibri"/>
                <a:cs typeface="Arial"/>
              </a:rPr>
              <a:t>-</a:t>
            </a:r>
            <a:r>
              <a:rPr lang="en-US" sz="2000" dirty="0">
                <a:latin typeface="Times New Roman"/>
                <a:ea typeface="Calibri"/>
                <a:cs typeface="Arial"/>
              </a:rPr>
              <a:t>Oermann, M. H., </a:t>
            </a:r>
            <a:r>
              <a:rPr lang="en-US" sz="2000" dirty="0" err="1">
                <a:latin typeface="Times New Roman"/>
                <a:ea typeface="Calibri"/>
                <a:cs typeface="Arial"/>
              </a:rPr>
              <a:t>Gaberson</a:t>
            </a:r>
            <a:r>
              <a:rPr lang="en-US" sz="2000" dirty="0">
                <a:latin typeface="Times New Roman"/>
                <a:ea typeface="Calibri"/>
                <a:cs typeface="Arial"/>
              </a:rPr>
              <a:t>, K. B., &amp; De Gagne, J. C. (2024). Evaluation and testing in nursing education..‏</a:t>
            </a:r>
          </a:p>
          <a:p>
            <a:pPr marL="0" indent="0">
              <a:lnSpc>
                <a:spcPct val="170000"/>
              </a:lnSpc>
              <a:spcAft>
                <a:spcPts val="1000"/>
              </a:spcAft>
              <a:buNone/>
            </a:pPr>
            <a:r>
              <a:rPr lang="en-US" sz="2000" dirty="0">
                <a:latin typeface="Times New Roman"/>
                <a:ea typeface="Calibri"/>
                <a:cs typeface="Arial"/>
              </a:rPr>
              <a:t> -</a:t>
            </a:r>
            <a:r>
              <a:rPr lang="en-US" sz="2000" dirty="0">
                <a:effectLst/>
                <a:latin typeface="Calibri" panose="020F0502020204030204" pitchFamily="34" charset="0"/>
                <a:ea typeface="Calibri" panose="020F0502020204030204" pitchFamily="34" charset="0"/>
                <a:cs typeface="Arial" panose="020B0604020202020204" pitchFamily="34" charset="0"/>
              </a:rPr>
              <a:t>Kubiszyn, T., &amp; Borich, G. D. (2024). Educational testing and measurement. John Wiley &amp; Sons</a:t>
            </a:r>
          </a:p>
          <a:p>
            <a:pPr rtl="1">
              <a:lnSpc>
                <a:spcPct val="115000"/>
              </a:lnSpc>
              <a:spcAft>
                <a:spcPts val="1000"/>
              </a:spcAft>
              <a:buNone/>
            </a:pPr>
            <a:r>
              <a:rPr lang="ar-EG"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a:effectLst/>
                <a:latin typeface="Calibri" panose="020F0502020204030204" pitchFamily="34" charset="0"/>
                <a:ea typeface="Calibri" panose="020F0502020204030204" pitchFamily="34" charset="0"/>
                <a:cs typeface="Arial" panose="020B0604020202020204" pitchFamily="34" charset="0"/>
              </a:rPr>
              <a:t>-Ma, X. (2024). Artificial intelligence-driven education evaluation and scoring: Comparative exploration of machine learning algorithms. Journal of Intelligent Systems, 33(1), 20230319 </a:t>
            </a:r>
          </a:p>
          <a:p>
            <a:pPr rtl="1">
              <a:lnSpc>
                <a:spcPct val="115000"/>
              </a:lnSpc>
              <a:spcAft>
                <a:spcPts val="10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-Li, Y. (2024). The Application of Artificial Intelligence in Exam Evaluation. Procedia Computer Science, 243, 1222-1230</a:t>
            </a:r>
          </a:p>
          <a:p>
            <a:pPr>
              <a:buNone/>
            </a:pPr>
            <a:r>
              <a:rPr lang="en-US" sz="2000" dirty="0">
                <a:effectLst/>
                <a:latin typeface="Calibri" panose="020F0502020204030204" pitchFamily="34" charset="0"/>
                <a:ea typeface="Calibri" panose="020F0502020204030204" pitchFamily="34" charset="0"/>
                <a:cs typeface="Arial" panose="020B0604020202020204" pitchFamily="34" charset="0"/>
              </a:rPr>
              <a:t>-Allen, J., &amp; Cruce, T. (2025). Initial Evidence Supporting Interpretations of Scores from the Enhanced ACT Test. Reading, 27(9), 36</a:t>
            </a:r>
            <a:endParaRPr lang="en-US" sz="2000" dirty="0">
              <a:latin typeface="Times New Roman"/>
              <a:ea typeface="Calibri"/>
              <a:cs typeface="Arial"/>
            </a:endParaRPr>
          </a:p>
          <a:p>
            <a:pPr marL="342900" indent="-342900" algn="just">
              <a:lnSpc>
                <a:spcPct val="170000"/>
              </a:lnSpc>
              <a:spcAft>
                <a:spcPts val="1000"/>
              </a:spcAft>
              <a:buFont typeface="Wingdings"/>
              <a:buChar char=""/>
            </a:pPr>
            <a:endParaRPr lang="ar-EG" sz="2000" dirty="0">
              <a:latin typeface="Times New Roman"/>
              <a:ea typeface="Calibri"/>
              <a:cs typeface="Arial"/>
            </a:endParaRPr>
          </a:p>
          <a:p>
            <a:pPr>
              <a:lnSpc>
                <a:spcPct val="150000"/>
              </a:lnSpc>
            </a:pPr>
            <a:endParaRPr lang="ar-EG" sz="2400" dirty="0">
              <a:latin typeface="Times New Roman" pitchFamily="18" charset="0"/>
              <a:cs typeface="Times New Roman" pitchFamily="18" charset="0"/>
            </a:endParaRPr>
          </a:p>
        </p:txBody>
      </p:sp>
    </p:spTree>
    <p:extLst>
      <p:ext uri="{BB962C8B-B14F-4D97-AF65-F5344CB8AC3E}">
        <p14:creationId xmlns:p14="http://schemas.microsoft.com/office/powerpoint/2010/main" val="1586577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385763"/>
            <a:ext cx="14487525" cy="762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97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45"/>
            <a:ext cx="12192000" cy="999069"/>
          </a:xfrm>
        </p:spPr>
        <p:txBody>
          <a:bodyPr>
            <a:normAutofit/>
          </a:bodyPr>
          <a:lstStyle/>
          <a:p>
            <a:pPr marL="0" indent="0" algn="l">
              <a:buNone/>
            </a:pPr>
            <a:r>
              <a:rPr lang="en-GB" sz="4300" b="1" dirty="0">
                <a:solidFill>
                  <a:srgbClr val="0070C0"/>
                </a:solidFill>
                <a:latin typeface="+mn-lt"/>
              </a:rPr>
              <a:t>Importance of test interpretation </a:t>
            </a:r>
            <a:endParaRPr lang="en-US" sz="4300" b="1" dirty="0">
              <a:solidFill>
                <a:srgbClr val="0070C0"/>
              </a:solidFill>
              <a:latin typeface="+mn-lt"/>
            </a:endParaRPr>
          </a:p>
        </p:txBody>
      </p:sp>
      <p:sp>
        <p:nvSpPr>
          <p:cNvPr id="3" name="Content Placeholder 2"/>
          <p:cNvSpPr>
            <a:spLocks noGrp="1"/>
          </p:cNvSpPr>
          <p:nvPr>
            <p:ph sz="quarter" idx="13"/>
          </p:nvPr>
        </p:nvSpPr>
        <p:spPr>
          <a:xfrm>
            <a:off x="-1" y="870857"/>
            <a:ext cx="12191999" cy="5820229"/>
          </a:xfrm>
        </p:spPr>
        <p:txBody>
          <a:bodyPr>
            <a:normAutofit fontScale="92500"/>
          </a:bodyPr>
          <a:lstStyle/>
          <a:p>
            <a:pPr marL="45720" indent="0" algn="l" rtl="0">
              <a:lnSpc>
                <a:spcPct val="160000"/>
              </a:lnSpc>
              <a:buNone/>
            </a:pPr>
            <a:r>
              <a:rPr lang="en-US" sz="3200" dirty="0">
                <a:solidFill>
                  <a:srgbClr val="FF0000"/>
                </a:solidFill>
                <a:latin typeface="+mj-lt"/>
              </a:rPr>
              <a:t>1- </a:t>
            </a:r>
            <a:r>
              <a:rPr lang="en-US" sz="3200" dirty="0">
                <a:solidFill>
                  <a:srgbClr val="FF0000"/>
                </a:solidFill>
              </a:rPr>
              <a:t>identifies learning gaps :</a:t>
            </a:r>
          </a:p>
          <a:p>
            <a:pPr marL="45720" indent="0" algn="just" rtl="0">
              <a:lnSpc>
                <a:spcPct val="160000"/>
              </a:lnSpc>
              <a:buNone/>
            </a:pPr>
            <a:r>
              <a:rPr lang="en-US" sz="3200" dirty="0">
                <a:solidFill>
                  <a:schemeClr val="tx1"/>
                </a:solidFill>
              </a:rPr>
              <a:t>Accurate interpretation helps teachers identify specific areas where students struggle, allowing for targeted interventions and support. </a:t>
            </a:r>
          </a:p>
          <a:p>
            <a:pPr marL="45720" indent="0" algn="just" rtl="0">
              <a:lnSpc>
                <a:spcPct val="160000"/>
              </a:lnSpc>
              <a:buNone/>
            </a:pPr>
            <a:r>
              <a:rPr lang="en-US" sz="3200" dirty="0">
                <a:solidFill>
                  <a:srgbClr val="FF0000"/>
                </a:solidFill>
              </a:rPr>
              <a:t>2- monitors progress: </a:t>
            </a:r>
          </a:p>
          <a:p>
            <a:pPr marL="45720" indent="0" algn="just" rtl="0">
              <a:lnSpc>
                <a:spcPct val="160000"/>
              </a:lnSpc>
              <a:buNone/>
            </a:pPr>
            <a:r>
              <a:rPr lang="en-US" sz="3200" dirty="0">
                <a:solidFill>
                  <a:schemeClr val="tx1"/>
                </a:solidFill>
              </a:rPr>
              <a:t>It helps track student progress over time, showing whether learning objectives are being met and informing necessary adjustments.</a:t>
            </a:r>
          </a:p>
          <a:p>
            <a:pPr marL="45720" indent="0" algn="just" rtl="0">
              <a:buNone/>
            </a:pPr>
            <a:r>
              <a:rPr lang="en-US" sz="3200" dirty="0">
                <a:solidFill>
                  <a:schemeClr val="tx1"/>
                </a:solidFill>
              </a:rPr>
              <a:t> </a:t>
            </a:r>
          </a:p>
        </p:txBody>
      </p:sp>
    </p:spTree>
    <p:extLst>
      <p:ext uri="{BB962C8B-B14F-4D97-AF65-F5344CB8AC3E}">
        <p14:creationId xmlns:p14="http://schemas.microsoft.com/office/powerpoint/2010/main" val="369916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1A950-0106-0D53-75E7-45F46A90C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E8D28-2081-579C-71A0-858E9B349E13}"/>
              </a:ext>
            </a:extLst>
          </p:cNvPr>
          <p:cNvSpPr>
            <a:spLocks noGrp="1"/>
          </p:cNvSpPr>
          <p:nvPr>
            <p:ph type="title"/>
          </p:nvPr>
        </p:nvSpPr>
        <p:spPr>
          <a:xfrm>
            <a:off x="0" y="31445"/>
            <a:ext cx="12192000" cy="999069"/>
          </a:xfrm>
        </p:spPr>
        <p:txBody>
          <a:bodyPr>
            <a:normAutofit/>
          </a:bodyPr>
          <a:lstStyle/>
          <a:p>
            <a:pPr marL="0" indent="0" algn="l">
              <a:buNone/>
            </a:pPr>
            <a:r>
              <a:rPr lang="en-GB" sz="4300" b="1" dirty="0">
                <a:solidFill>
                  <a:srgbClr val="0070C0"/>
                </a:solidFill>
                <a:latin typeface="+mn-lt"/>
              </a:rPr>
              <a:t>Importance of test interpretation </a:t>
            </a:r>
            <a:r>
              <a:rPr lang="en-GB" sz="4300" b="1" dirty="0" err="1">
                <a:solidFill>
                  <a:srgbClr val="0070C0"/>
                </a:solidFill>
                <a:latin typeface="+mn-lt"/>
              </a:rPr>
              <a:t>cont</a:t>
            </a:r>
            <a:r>
              <a:rPr lang="en-GB" sz="4300" b="1" dirty="0">
                <a:solidFill>
                  <a:srgbClr val="0070C0"/>
                </a:solidFill>
                <a:latin typeface="+mn-lt"/>
              </a:rPr>
              <a:t>; </a:t>
            </a:r>
            <a:endParaRPr lang="en-US" sz="4300" b="1" dirty="0">
              <a:solidFill>
                <a:srgbClr val="0070C0"/>
              </a:solidFill>
              <a:latin typeface="+mn-lt"/>
            </a:endParaRPr>
          </a:p>
        </p:txBody>
      </p:sp>
      <p:sp>
        <p:nvSpPr>
          <p:cNvPr id="3" name="Content Placeholder 2">
            <a:extLst>
              <a:ext uri="{FF2B5EF4-FFF2-40B4-BE49-F238E27FC236}">
                <a16:creationId xmlns:a16="http://schemas.microsoft.com/office/drawing/2014/main" id="{A4DD1322-715D-1DE2-4158-30A861D9FED4}"/>
              </a:ext>
            </a:extLst>
          </p:cNvPr>
          <p:cNvSpPr>
            <a:spLocks noGrp="1"/>
          </p:cNvSpPr>
          <p:nvPr>
            <p:ph sz="quarter" idx="13"/>
          </p:nvPr>
        </p:nvSpPr>
        <p:spPr>
          <a:xfrm>
            <a:off x="-1" y="1030514"/>
            <a:ext cx="12191999" cy="5660572"/>
          </a:xfrm>
        </p:spPr>
        <p:txBody>
          <a:bodyPr>
            <a:normAutofit/>
          </a:bodyPr>
          <a:lstStyle/>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kumimoji="0" lang="en-US" sz="2400" b="0" i="0" u="none" strike="noStrike" kern="1200" cap="none" spc="0" normalizeH="0" baseline="0" noProof="0" dirty="0">
                <a:ln>
                  <a:noFill/>
                </a:ln>
                <a:solidFill>
                  <a:srgbClr val="FF0000"/>
                </a:solidFill>
                <a:effectLst/>
                <a:uLnTx/>
                <a:uFillTx/>
                <a:latin typeface="Trebuchet MS"/>
                <a:ea typeface="+mn-ea"/>
                <a:cs typeface="+mn-cs"/>
              </a:rPr>
              <a:t>3- informs instruction:</a:t>
            </a: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Test results guide educators in adjusting lesson plans and teaching methods to better suit the learning needs of students.</a:t>
            </a: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lang="en-US" sz="2400" dirty="0">
                <a:solidFill>
                  <a:srgbClr val="FF0000"/>
                </a:solidFill>
                <a:latin typeface="Trebuchet MS"/>
              </a:rPr>
              <a:t>4- promotes individualized learning:</a:t>
            </a:r>
            <a:endParaRPr kumimoji="0" lang="en-US" sz="2400" b="0" i="0" u="none" strike="noStrike" kern="1200" cap="none" spc="0" normalizeH="0" baseline="0" noProof="0" dirty="0">
              <a:ln>
                <a:noFill/>
              </a:ln>
              <a:solidFill>
                <a:srgbClr val="FF0000"/>
              </a:solidFill>
              <a:effectLst/>
              <a:uLnTx/>
              <a:uFillTx/>
              <a:latin typeface="Trebuchet MS"/>
              <a:ea typeface="+mn-ea"/>
              <a:cs typeface="+mn-cs"/>
            </a:endParaRP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kumimoji="0" lang="en-US" sz="2400" b="0" i="0" u="none" strike="noStrike" kern="1200" cap="none" spc="0" normalizeH="0" baseline="0" noProof="0" dirty="0">
                <a:ln>
                  <a:noFill/>
                </a:ln>
                <a:solidFill>
                  <a:prstClr val="black"/>
                </a:solidFill>
                <a:effectLst/>
                <a:uLnTx/>
                <a:uFillTx/>
                <a:latin typeface="Trebuchet MS"/>
                <a:ea typeface="+mn-ea"/>
                <a:cs typeface="+mn-cs"/>
              </a:rPr>
              <a:t>Proper interpretation allows educators to tailor instruction to individual learning styles and abilities, enhancing student engagement and outcomes.</a:t>
            </a: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lang="en-US" sz="2400" dirty="0">
                <a:solidFill>
                  <a:srgbClr val="FF0000"/>
                </a:solidFill>
                <a:latin typeface="Trebuchet MS"/>
              </a:rPr>
              <a:t>5- support fair evaluation:</a:t>
            </a:r>
            <a:r>
              <a:rPr lang="en-US" sz="2400" dirty="0">
                <a:solidFill>
                  <a:prstClr val="black"/>
                </a:solidFill>
                <a:latin typeface="Trebuchet MS"/>
              </a:rPr>
              <a:t> </a:t>
            </a: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kumimoji="0" lang="en-US" sz="2400" b="0" i="0" u="none" strike="noStrike" kern="1200" cap="none" spc="0" normalizeH="0" baseline="0" noProof="0" dirty="0">
                <a:ln>
                  <a:noFill/>
                </a:ln>
                <a:solidFill>
                  <a:prstClr val="black"/>
                </a:solidFill>
                <a:effectLst/>
                <a:uLnTx/>
                <a:uFillTx/>
                <a:latin typeface="Trebuchet MS"/>
                <a:ea typeface="+mn-ea"/>
                <a:cs typeface="+mn-cs"/>
              </a:rPr>
              <a:t>Interpreting tests fairly and accurately ensures that student assessments are objective and based on clear criteria. </a:t>
            </a:r>
          </a:p>
          <a:p>
            <a:pPr marL="45720" indent="0" algn="l" rtl="0">
              <a:buNone/>
            </a:pPr>
            <a:endParaRPr lang="en-US" sz="3200" dirty="0">
              <a:solidFill>
                <a:schemeClr val="tx1"/>
              </a:solidFill>
            </a:endParaRPr>
          </a:p>
        </p:txBody>
      </p:sp>
    </p:spTree>
    <p:extLst>
      <p:ext uri="{BB962C8B-B14F-4D97-AF65-F5344CB8AC3E}">
        <p14:creationId xmlns:p14="http://schemas.microsoft.com/office/powerpoint/2010/main" val="457519197"/>
      </p:ext>
    </p:extLst>
  </p:cSld>
  <p:clrMapOvr>
    <a:masterClrMapping/>
  </p:clrMapOvr>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16994</TotalTime>
  <Words>4082</Words>
  <Application>Microsoft Office PowerPoint</Application>
  <PresentationFormat>Widescreen</PresentationFormat>
  <Paragraphs>424</Paragraphs>
  <Slides>72</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72</vt:i4>
      </vt:variant>
    </vt:vector>
  </HeadingPairs>
  <TitlesOfParts>
    <vt:vector size="89" baseType="lpstr">
      <vt:lpstr>-apple-system</vt:lpstr>
      <vt:lpstr>Aptos</vt:lpstr>
      <vt:lpstr>Arial</vt:lpstr>
      <vt:lpstr>Calibri</vt:lpstr>
      <vt:lpstr>Cambria Math</vt:lpstr>
      <vt:lpstr>Courier New</vt:lpstr>
      <vt:lpstr>Georgia</vt:lpstr>
      <vt:lpstr>Helvetica</vt:lpstr>
      <vt:lpstr>Helvetica Neue</vt:lpstr>
      <vt:lpstr>Mongolian Baiti</vt:lpstr>
      <vt:lpstr>Roboto</vt:lpstr>
      <vt:lpstr>Segoe UI</vt:lpstr>
      <vt:lpstr>Symbol</vt:lpstr>
      <vt:lpstr>Times New Roman</vt:lpstr>
      <vt:lpstr>Trebuchet MS</vt:lpstr>
      <vt:lpstr>Wingdings</vt:lpstr>
      <vt:lpstr>Transmisión de listas</vt:lpstr>
      <vt:lpstr>PowerPoint Presentation</vt:lpstr>
      <vt:lpstr>Objectives</vt:lpstr>
      <vt:lpstr>Outlines:  </vt:lpstr>
      <vt:lpstr>Introduction</vt:lpstr>
      <vt:lpstr>Definitions: </vt:lpstr>
      <vt:lpstr>Importance of interpretation of test scores:</vt:lpstr>
      <vt:lpstr>Importance of interpretation of test scores, cont.,</vt:lpstr>
      <vt:lpstr>Importance of test interpretation </vt:lpstr>
      <vt:lpstr>Importance of test interpretation cont; </vt:lpstr>
      <vt:lpstr>Importance of test interpretation cont; </vt:lpstr>
      <vt:lpstr>Methods of test score distributions:  (tables &amp; graphs)</vt:lpstr>
      <vt:lpstr>Test Score distribution </vt:lpstr>
      <vt:lpstr>Methods of Test Score Distribution</vt:lpstr>
      <vt:lpstr>Methods of Test Score Distribution ( Tables) </vt:lpstr>
      <vt:lpstr>EXAMPLE of :  Exam result for 6 student / Total score 95 (Rank Table)</vt:lpstr>
      <vt:lpstr>Methods of Test Score Distribution  ( Tables) cont. </vt:lpstr>
      <vt:lpstr>Methods of Test Score Distribution  ( Tables) cont.,   Example 1</vt:lpstr>
      <vt:lpstr>Methods of Test Score Distribution  ( Tables) cont. Example 1</vt:lpstr>
      <vt:lpstr>Methods of Test Score Distribution ( Tables) cont. Example 1</vt:lpstr>
      <vt:lpstr>Methods of Test Score Distribution  ( Tables) cont. Example 1 </vt:lpstr>
      <vt:lpstr>Methods of Test Score Distribution  ( Tables) cont. Example 2 </vt:lpstr>
      <vt:lpstr>Methods of Test Score Distribution ( Tables) cont. Example 2 </vt:lpstr>
      <vt:lpstr>cont. Example 2 </vt:lpstr>
      <vt:lpstr>cont. Example 2 </vt:lpstr>
      <vt:lpstr>cont. Example 2 </vt:lpstr>
      <vt:lpstr>Methods of Test Score Distribution (Graphs) cont.,</vt:lpstr>
      <vt:lpstr>Example : Bar chart</vt:lpstr>
      <vt:lpstr>Methods of Test Score Distribution Cont.,  ( Graphs)  </vt:lpstr>
      <vt:lpstr>Methods of Test Score Distribution cont.,  (Graphs)  </vt:lpstr>
      <vt:lpstr>Graphs: A frequency polygon </vt:lpstr>
      <vt:lpstr>Characteristics of test score distribution</vt:lpstr>
      <vt:lpstr>A Symmetric</vt:lpstr>
      <vt:lpstr>Skewness </vt:lpstr>
      <vt:lpstr>Skewness cont.,</vt:lpstr>
      <vt:lpstr>Modality</vt:lpstr>
      <vt:lpstr> Modality cont.,</vt:lpstr>
      <vt:lpstr>Kurtosis</vt:lpstr>
      <vt:lpstr>Kurtosis cont.,</vt:lpstr>
      <vt:lpstr>PowerPoint Presentation</vt:lpstr>
      <vt:lpstr>Normal Distribution</vt:lpstr>
      <vt:lpstr>Note:</vt:lpstr>
      <vt:lpstr>Measures of central tendency</vt:lpstr>
      <vt:lpstr>Mode</vt:lpstr>
      <vt:lpstr>Median</vt:lpstr>
      <vt:lpstr>Mean</vt:lpstr>
      <vt:lpstr>Example</vt:lpstr>
      <vt:lpstr>..</vt:lpstr>
      <vt:lpstr>Measures of variability</vt:lpstr>
      <vt:lpstr>The Range</vt:lpstr>
      <vt:lpstr>Standard deviation</vt:lpstr>
      <vt:lpstr>The standard deviation is calculated in four steps:-</vt:lpstr>
      <vt:lpstr>Measuring of standard deviation</vt:lpstr>
      <vt:lpstr>Interpretation of individual test score:</vt:lpstr>
      <vt:lpstr>Percentage-correct score </vt:lpstr>
      <vt:lpstr>The percentage-correct score…cont</vt:lpstr>
      <vt:lpstr>Percentile Rank</vt:lpstr>
      <vt:lpstr>Percentile Rank formula: </vt:lpstr>
      <vt:lpstr>Example</vt:lpstr>
      <vt:lpstr>Norm reference interpretation</vt:lpstr>
      <vt:lpstr>Criterion Reference Interpretation</vt:lpstr>
      <vt:lpstr>Criterion Reference Interpretation</vt:lpstr>
      <vt:lpstr>Test scoring</vt:lpstr>
      <vt:lpstr>Standardized Test:</vt:lpstr>
      <vt:lpstr>Interpreting the Results of Standardized Tests </vt:lpstr>
      <vt:lpstr>Steps of technology integration in test interpretation:</vt:lpstr>
      <vt:lpstr>Steps of technology integration in test interpretation cont;</vt:lpstr>
      <vt:lpstr>technology integration in test interpretation cont; </vt:lpstr>
      <vt:lpstr>technology integration in test interpretation cont; </vt:lpstr>
      <vt:lpstr>technology integration in test interpretation cont; </vt:lpstr>
      <vt:lpstr>Benefits of Technology Integration in Test Interpretation: </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Fatmah H.Hakami</dc:creator>
  <cp:lastModifiedBy>A T L A N T Y</cp:lastModifiedBy>
  <cp:revision>148</cp:revision>
  <dcterms:created xsi:type="dcterms:W3CDTF">2023-04-03T06:46:28Z</dcterms:created>
  <dcterms:modified xsi:type="dcterms:W3CDTF">2025-04-14T19:35:07Z</dcterms:modified>
</cp:coreProperties>
</file>